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56" r:id="rId5"/>
    <p:sldId id="381" r:id="rId6"/>
    <p:sldId id="391" r:id="rId7"/>
    <p:sldId id="387" r:id="rId8"/>
    <p:sldId id="382" r:id="rId9"/>
    <p:sldId id="383" r:id="rId10"/>
    <p:sldId id="394" r:id="rId11"/>
    <p:sldId id="372" r:id="rId12"/>
    <p:sldId id="345" r:id="rId13"/>
    <p:sldId id="359" r:id="rId14"/>
    <p:sldId id="361" r:id="rId15"/>
    <p:sldId id="392" r:id="rId16"/>
    <p:sldId id="379" r:id="rId17"/>
    <p:sldId id="366" r:id="rId18"/>
    <p:sldId id="367" r:id="rId19"/>
  </p:sldIdLst>
  <p:sldSz cx="9144000" cy="5143500" type="screen16x9"/>
  <p:notesSz cx="6858000" cy="12763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54" userDrawn="1">
          <p15:clr>
            <a:srgbClr val="A4A3A4"/>
          </p15:clr>
        </p15:guide>
        <p15:guide id="2" pos="54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hleen Doyle" initials="KD" lastIdx="2" clrIdx="0">
    <p:extLst>
      <p:ext uri="{19B8F6BF-5375-455C-9EA6-DF929625EA0E}">
        <p15:presenceInfo xmlns:p15="http://schemas.microsoft.com/office/powerpoint/2012/main" userId="S::doyle3@un.org::f3484074-a483-40b1-9c57-64be18df68eb" providerId="AD"/>
      </p:ext>
    </p:extLst>
  </p:cmAuthor>
  <p:cmAuthor id="2" name="Milica Markovic" initials="MM" lastIdx="8" clrIdx="1">
    <p:extLst>
      <p:ext uri="{19B8F6BF-5375-455C-9EA6-DF929625EA0E}">
        <p15:presenceInfo xmlns:p15="http://schemas.microsoft.com/office/powerpoint/2012/main" userId="S::markovic@un.org::239e84e4-41e1-49a7-ab34-06bca966f315" providerId="AD"/>
      </p:ext>
    </p:extLst>
  </p:cmAuthor>
  <p:cmAuthor id="3" name="Joana Rodrigues Xavier De Carvalho Peres (Intern)" initials="JRXDCP(" lastIdx="2" clrIdx="2">
    <p:extLst>
      <p:ext uri="{19B8F6BF-5375-455C-9EA6-DF929625EA0E}">
        <p15:presenceInfo xmlns:p15="http://schemas.microsoft.com/office/powerpoint/2012/main" userId="S::joana.rodriguesxavierdecarvalhoperes@un.org::818be436-1cd3-4008-88cb-c5168cd80b7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006AC3"/>
    <a:srgbClr val="00AFF4"/>
    <a:srgbClr val="00ADF8"/>
    <a:srgbClr val="404040"/>
    <a:srgbClr val="711B49"/>
    <a:srgbClr val="0062C6"/>
    <a:srgbClr val="E5E5E5"/>
    <a:srgbClr val="949494"/>
    <a:srgbClr val="2C2C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E1A81B-8BF2-4517-93CE-43F7E0C212F5}" v="1" dt="2022-11-29T17:23:29.1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6" autoAdjust="0"/>
    <p:restoredTop sz="45974" autoAdjust="0"/>
  </p:normalViewPr>
  <p:slideViewPr>
    <p:cSldViewPr snapToGrid="0">
      <p:cViewPr varScale="1">
        <p:scale>
          <a:sx n="69" d="100"/>
          <a:sy n="69" d="100"/>
        </p:scale>
        <p:origin x="2826" y="60"/>
      </p:cViewPr>
      <p:guideLst>
        <p:guide orient="horz" pos="2754"/>
        <p:guide pos="54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1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40" y="0"/>
            <a:ext cx="3037841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63ED4EB-593A-4D01-A2D8-D2917BF67A63}" type="datetimeFigureOut">
              <a:rPr lang="en-GB" smtClean="0"/>
              <a:t>01/12/2022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1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40" y="8829967"/>
            <a:ext cx="3037841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754E5B0-FC70-4D41-9F1E-71EBB80EEE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30532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1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0" y="0"/>
            <a:ext cx="3037841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DCD4657-FE7A-40EC-A519-6D08E67E6336}" type="datetimeFigureOut">
              <a:rPr lang="en-GB" smtClean="0"/>
              <a:t>01/12/2022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2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1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0" y="8829967"/>
            <a:ext cx="3037841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52FD4B1-30B5-43B2-9156-2EAE2278D3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2969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  <a:defRPr/>
            </a:pPr>
            <a:endParaRPr lang="en-GB" dirty="0">
              <a:cs typeface="Calibri"/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FD4B1-30B5-43B2-9156-2EAE2278D3B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60160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FD4B1-30B5-43B2-9156-2EAE2278D3B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67602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871bcc6000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871bcc6000_0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227599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871bcc6000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871bcc6000_0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noProof="0" dirty="0">
              <a:solidFill>
                <a:schemeClr val="dk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961899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FD4B1-30B5-43B2-9156-2EAE2278D3B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28039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noProof="0" dirty="0">
                <a:solidFill>
                  <a:schemeClr val="accent2"/>
                </a:solidFill>
              </a:rPr>
              <a:t>Now it’s the time to take your questions. Feel free to raise your hand or type in the chat-box.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noProof="0" dirty="0">
              <a:solidFill>
                <a:schemeClr val="accent2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noProof="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3708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pt-P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561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GB" noProof="0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FD4B1-30B5-43B2-9156-2EAE2278D3B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6706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200" dirty="0">
              <a:solidFill>
                <a:srgbClr val="333333"/>
              </a:solidFill>
              <a:latin typeface="Helvetica Neue" panose="020005030000000200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FD4B1-30B5-43B2-9156-2EAE2278D3B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36288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34CBFF-65E4-420D-8957-FF54C651E6F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6772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FD4B1-30B5-43B2-9156-2EAE2278D3B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66852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FD4B1-30B5-43B2-9156-2EAE2278D3B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84224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FD4B1-30B5-43B2-9156-2EAE2278D3B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59856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FD4B1-30B5-43B2-9156-2EAE2278D3B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18373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000" noProof="0" dirty="0">
              <a:solidFill>
                <a:schemeClr val="dk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FD4B1-30B5-43B2-9156-2EAE2278D3B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160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D4BA546-5B1F-DC4F-948C-89F5B420E980}" type="datetime1">
              <a:rPr lang="pt-PT" smtClean="0"/>
              <a:t>01/12/2022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pic>
        <p:nvPicPr>
          <p:cNvPr id="7" name="Picture 6" descr="The UN logo on the top left, the title of the slide next to it and the OHRM logo on the top right, with the SDG wheel as the letter &quot;o&quot;.">
            <a:extLst>
              <a:ext uri="{FF2B5EF4-FFF2-40B4-BE49-F238E27FC236}">
                <a16:creationId xmlns:a16="http://schemas.microsoft.com/office/drawing/2014/main" id="{65823E55-3E30-4641-8E7E-6540B32989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91961"/>
          <a:stretch/>
        </p:blipFill>
        <p:spPr>
          <a:xfrm>
            <a:off x="-7620" y="0"/>
            <a:ext cx="732819" cy="51435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F703693-A7D7-F847-8D6D-34BF32893B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77200" y="4781550"/>
            <a:ext cx="1060704" cy="308912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B908C39C-7168-4A13-8129-584DD1307393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1" name="Imagem 10" descr="Uma imagem com desenho&#10;&#10;Descrição gerada automaticamente">
            <a:extLst>
              <a:ext uri="{FF2B5EF4-FFF2-40B4-BE49-F238E27FC236}">
                <a16:creationId xmlns:a16="http://schemas.microsoft.com/office/drawing/2014/main" id="{31306340-52DB-2645-9395-6D521C1533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108206"/>
            <a:ext cx="838200" cy="203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813043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6581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321834F-F473-BA42-8255-ABAC2AA66704}" type="datetime1">
              <a:rPr lang="pt-PT" smtClean="0"/>
              <a:t>01/12/2022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8944630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571885B-6030-7A4B-B6C8-29F3BF534F16}" type="datetime1">
              <a:rPr lang="pt-PT" smtClean="0"/>
              <a:t>01/12/2022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5784446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04225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6581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FA6BECF-3FEE-4746-967E-92BFB97B4536}" type="datetime1">
              <a:rPr lang="pt-PT" smtClean="0"/>
              <a:t>01/12/2022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36A55-D435-6747-9CF4-5A58031C7C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77200" y="4781550"/>
            <a:ext cx="1060704" cy="308912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B908C39C-7168-4A13-8129-584DD130739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973782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B09EC26-6C91-7543-9D7B-6DE32E668391}" type="datetime1">
              <a:rPr lang="pt-PT" smtClean="0"/>
              <a:t>01/12/2022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805452A-E690-C841-9ED9-F800CE8D4E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77200" y="4781550"/>
            <a:ext cx="1060704" cy="308912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B908C39C-7168-4A13-8129-584DD130739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3497071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6581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6ECC444-A5F1-3145-83E3-57E761C470F5}" type="datetime1">
              <a:rPr lang="pt-PT" smtClean="0"/>
              <a:t>01/12/2022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F74A46C-BFC2-EA48-ABDB-9A23281CFC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77200" y="4781550"/>
            <a:ext cx="1060704" cy="308912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B908C39C-7168-4A13-8129-584DD130739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5842402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6F735F6-DCE8-8A46-9DAE-6CA81296DC7D}" type="datetime1">
              <a:rPr lang="pt-PT" smtClean="0"/>
              <a:t>01/12/2022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9679440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6581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13DED74-0F40-604A-9EC7-AE1FF536B392}" type="datetime1">
              <a:rPr lang="pt-PT" smtClean="0"/>
              <a:t>01/12/2022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0162212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FDCAF00-BE8C-7D40-9718-60E653931ADC}" type="datetime1">
              <a:rPr lang="pt-PT" smtClean="0"/>
              <a:t>01/12/2022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6201278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8D9AF59-D83A-DE45-BD5D-D558AE00C5C8}" type="datetime1">
              <a:rPr lang="pt-PT" smtClean="0"/>
              <a:t>01/12/2022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2519584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E6B1EC2-5673-9240-9186-0CB8B840A172}" type="datetime1">
              <a:rPr lang="pt-PT" smtClean="0"/>
              <a:t>01/12/2022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5645039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he UN logo on the top left, the title of the slide next to it and the OHRM logo on the top right, with the SDG wheel as the letter &quot;o&quot;.">
            <a:extLst>
              <a:ext uri="{FF2B5EF4-FFF2-40B4-BE49-F238E27FC236}">
                <a16:creationId xmlns:a16="http://schemas.microsoft.com/office/drawing/2014/main" id="{1A0D63FF-B967-6749-9D3F-AF201AC88B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91961"/>
          <a:stretch/>
        </p:blipFill>
        <p:spPr>
          <a:xfrm>
            <a:off x="-7620" y="0"/>
            <a:ext cx="732819" cy="51435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536983-D885-4640-AB48-B54997DE39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77200" y="4781550"/>
            <a:ext cx="1060704" cy="308912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B908C39C-7168-4A13-8129-584DD1307393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Imagem 6" descr="Uma imagem com desenho&#10;&#10;Descrição gerada automaticamente">
            <a:extLst>
              <a:ext uri="{FF2B5EF4-FFF2-40B4-BE49-F238E27FC236}">
                <a16:creationId xmlns:a16="http://schemas.microsoft.com/office/drawing/2014/main" id="{572256BA-79A4-4A4C-80B4-2679B56C82E3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108206"/>
            <a:ext cx="838200" cy="203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522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push dir="u"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sv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svg"/><Relationship Id="rId4" Type="http://schemas.openxmlformats.org/officeDocument/2006/relationships/image" Target="../media/image33.svg"/><Relationship Id="rId9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mentoring@un.org" TargetMode="External"/><Relationship Id="rId7" Type="http://schemas.openxmlformats.org/officeDocument/2006/relationships/hyperlink" Target="https://hr.un.org/mentoring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my.togetherplatform.com/user/profile" TargetMode="External"/><Relationship Id="rId5" Type="http://schemas.openxmlformats.org/officeDocument/2006/relationships/hyperlink" Target="https://my.togetherplatform.com/user/programs/NUzc41tO99CrsDU5l5iw/resources" TargetMode="External"/><Relationship Id="rId4" Type="http://schemas.openxmlformats.org/officeDocument/2006/relationships/hyperlink" Target="https://hr.un.org/together-resource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"/>
          <p:cNvSpPr>
            <a:spLocks noChangeArrowheads="1"/>
          </p:cNvSpPr>
          <p:nvPr/>
        </p:nvSpPr>
        <p:spPr bwMode="auto">
          <a:xfrm>
            <a:off x="740453" y="2820004"/>
            <a:ext cx="822999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endParaRPr lang="en-US" altLang="en-US" sz="900" b="1">
              <a:solidFill>
                <a:schemeClr val="bg1"/>
              </a:solidFill>
              <a:latin typeface="Century Gothic" pitchFamily="34" charset="0"/>
            </a:endParaRPr>
          </a:p>
          <a:p>
            <a:pPr algn="ctr"/>
            <a:endParaRPr lang="en-US" altLang="en-US" sz="270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DAF6EB-DBEF-834F-8814-062C90161A57}"/>
              </a:ext>
            </a:extLst>
          </p:cNvPr>
          <p:cNvSpPr/>
          <p:nvPr/>
        </p:nvSpPr>
        <p:spPr>
          <a:xfrm>
            <a:off x="424850" y="3190695"/>
            <a:ext cx="8292302" cy="210666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Helvetica Neue Light" panose="02000403000000020004" pitchFamily="2" charset="0"/>
                <a:cs typeface="Helvetica Neue Medium" panose="02000503000000020004" pitchFamily="2" charset="0"/>
              </a:rPr>
              <a:t>Together Mentoring and Networking Programme 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Helvetica"/>
              <a:ea typeface="+mn-lt"/>
              <a:cs typeface="Helvetica"/>
            </a:endParaRPr>
          </a:p>
          <a:p>
            <a:pPr>
              <a:lnSpc>
                <a:spcPct val="130000"/>
              </a:lnSpc>
            </a:pPr>
            <a:r>
              <a:rPr lang="en-US" sz="2000" b="1" dirty="0">
                <a:solidFill>
                  <a:srgbClr val="00AFF4"/>
                </a:solidFill>
                <a:latin typeface="Helvetica"/>
                <a:cs typeface="Helvetica"/>
              </a:rPr>
              <a:t>Orientation Webinar</a:t>
            </a:r>
          </a:p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00AFF4"/>
                </a:solidFill>
                <a:latin typeface="Helvetica"/>
                <a:cs typeface="Helvetica"/>
              </a:rPr>
              <a:t>28 November 2022</a:t>
            </a:r>
          </a:p>
          <a:p>
            <a:r>
              <a:rPr lang="en-US" sz="2000" b="1" dirty="0">
                <a:solidFill>
                  <a:srgbClr val="00AFF4"/>
                </a:solidFill>
                <a:ea typeface="+mn-lt"/>
                <a:cs typeface="+mn-lt"/>
              </a:rPr>
              <a:t> </a:t>
            </a:r>
          </a:p>
          <a:p>
            <a:r>
              <a:rPr lang="en-US" sz="1000" b="1" dirty="0">
                <a:solidFill>
                  <a:srgbClr val="00AFF4"/>
                </a:solidFill>
                <a:latin typeface="Helvetica Neue" panose="02000503000000020004"/>
                <a:ea typeface="+mn-lt"/>
                <a:cs typeface="+mn-lt"/>
              </a:rPr>
              <a:t>Time: 9:00-10:30 AM (EST)</a:t>
            </a:r>
            <a:endParaRPr lang="en-US" sz="1000" dirty="0">
              <a:solidFill>
                <a:srgbClr val="00AFF4"/>
              </a:solidFill>
              <a:latin typeface="Helvetica Neue" panose="02000503000000020004"/>
              <a:cs typeface="Calibri"/>
            </a:endParaRPr>
          </a:p>
          <a:p>
            <a:r>
              <a:rPr lang="en-US" sz="1000" b="1" dirty="0">
                <a:solidFill>
                  <a:srgbClr val="00AFF4"/>
                </a:solidFill>
                <a:latin typeface="Helvetica Neue" panose="02000503000000020004"/>
                <a:ea typeface="+mn-lt"/>
                <a:cs typeface="+mn-lt"/>
              </a:rPr>
              <a:t> Please check that you are muted, thank you!</a:t>
            </a:r>
            <a:endParaRPr lang="en-US" sz="1000" dirty="0">
              <a:solidFill>
                <a:srgbClr val="00AFF4"/>
              </a:solidFill>
              <a:latin typeface="Helvetica Neue" panose="02000503000000020004"/>
              <a:cs typeface="Helvetica"/>
            </a:endParaRPr>
          </a:p>
          <a:p>
            <a:pPr>
              <a:lnSpc>
                <a:spcPct val="130000"/>
              </a:lnSpc>
            </a:pPr>
            <a:endParaRPr lang="en-US" sz="2000" b="1" dirty="0">
              <a:solidFill>
                <a:srgbClr val="00AFF4"/>
              </a:solidFill>
              <a:latin typeface="Helvetica"/>
              <a:cs typeface="Helvetica"/>
            </a:endParaRPr>
          </a:p>
        </p:txBody>
      </p:sp>
      <p:pic>
        <p:nvPicPr>
          <p:cNvPr id="21" name="Picture 20" descr="A picture containing drawing&#10;&#10;Description automatically generated">
            <a:extLst>
              <a:ext uri="{FF2B5EF4-FFF2-40B4-BE49-F238E27FC236}">
                <a16:creationId xmlns:a16="http://schemas.microsoft.com/office/drawing/2014/main" id="{BD28E79F-85A4-3A48-B2ED-48E3903506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015" y="4476750"/>
            <a:ext cx="1494183" cy="525079"/>
          </a:xfrm>
          <a:prstGeom prst="rect">
            <a:avLst/>
          </a:prstGeom>
        </p:spPr>
      </p:pic>
      <p:pic>
        <p:nvPicPr>
          <p:cNvPr id="6" name="Graphic 5" descr="Mute speaker">
            <a:extLst>
              <a:ext uri="{FF2B5EF4-FFF2-40B4-BE49-F238E27FC236}">
                <a16:creationId xmlns:a16="http://schemas.microsoft.com/office/drawing/2014/main" id="{4ADE874E-3DE5-4681-BF3E-93A4188A7D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3134" y="4778295"/>
            <a:ext cx="223534" cy="223534"/>
          </a:xfrm>
          <a:prstGeom prst="rect">
            <a:avLst/>
          </a:prstGeom>
        </p:spPr>
      </p:pic>
      <p:pic>
        <p:nvPicPr>
          <p:cNvPr id="7" name="Picture 6" descr="A person using a computer&#10;&#10;Description automatically generated with medium confidence">
            <a:extLst>
              <a:ext uri="{FF2B5EF4-FFF2-40B4-BE49-F238E27FC236}">
                <a16:creationId xmlns:a16="http://schemas.microsoft.com/office/drawing/2014/main" id="{40178727-E760-4AF5-AC4E-71F3AF67F6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578"/>
            <a:ext cx="7996136" cy="26653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02426C2-FEC5-4AD7-8904-A17B283C813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16" y="2323496"/>
            <a:ext cx="2666357" cy="700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72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8BE65-3270-45B5-999B-B3A5C4BB6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224800"/>
            <a:ext cx="6014037" cy="670550"/>
          </a:xfrm>
        </p:spPr>
        <p:txBody>
          <a:bodyPr anchor="t">
            <a:normAutofit/>
          </a:bodyPr>
          <a:lstStyle/>
          <a:p>
            <a:pPr algn="l"/>
            <a:r>
              <a:rPr lang="en-US" sz="2800" b="1" dirty="0">
                <a:solidFill>
                  <a:srgbClr val="00AFF4"/>
                </a:solidFill>
                <a:latin typeface="Century Gothic" panose="020B0502020202020204" pitchFamily="34" charset="0"/>
              </a:rPr>
              <a:t>Best practices for mentoring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4E2C722-EEB7-A84F-858D-30BB73A20CEF}"/>
              </a:ext>
            </a:extLst>
          </p:cNvPr>
          <p:cNvSpPr/>
          <p:nvPr/>
        </p:nvSpPr>
        <p:spPr>
          <a:xfrm>
            <a:off x="990600" y="971550"/>
            <a:ext cx="8001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What does a mentor do?</a:t>
            </a:r>
          </a:p>
        </p:txBody>
      </p:sp>
      <p:sp>
        <p:nvSpPr>
          <p:cNvPr id="6" name="Google Shape;95;p17">
            <a:extLst>
              <a:ext uri="{FF2B5EF4-FFF2-40B4-BE49-F238E27FC236}">
                <a16:creationId xmlns:a16="http://schemas.microsoft.com/office/drawing/2014/main" id="{8DD34200-740F-A449-8DAD-E3E98E85C2CE}"/>
              </a:ext>
            </a:extLst>
          </p:cNvPr>
          <p:cNvSpPr txBox="1"/>
          <p:nvPr/>
        </p:nvSpPr>
        <p:spPr>
          <a:xfrm>
            <a:off x="1295400" y="2732675"/>
            <a:ext cx="2160000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tx1">
                    <a:lumMod val="75000"/>
                    <a:lumOff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Calibri"/>
              </a:rPr>
              <a:t>Advises</a:t>
            </a:r>
          </a:p>
          <a:p>
            <a:pPr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</a:pPr>
            <a:r>
              <a:rPr lang="en-GB" sz="140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  <a:sym typeface="Calibri"/>
              </a:rPr>
              <a:t>Shares institutional and professional wisdom, provides input on performance, makes suggestions.</a:t>
            </a:r>
          </a:p>
        </p:txBody>
      </p:sp>
      <p:sp>
        <p:nvSpPr>
          <p:cNvPr id="7" name="Google Shape;96;p17">
            <a:extLst>
              <a:ext uri="{FF2B5EF4-FFF2-40B4-BE49-F238E27FC236}">
                <a16:creationId xmlns:a16="http://schemas.microsoft.com/office/drawing/2014/main" id="{E965A22E-6940-B346-8B90-639128E34685}"/>
              </a:ext>
            </a:extLst>
          </p:cNvPr>
          <p:cNvSpPr txBox="1"/>
          <p:nvPr/>
        </p:nvSpPr>
        <p:spPr>
          <a:xfrm>
            <a:off x="3886200" y="2732675"/>
            <a:ext cx="21600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tx1">
                    <a:lumMod val="75000"/>
                    <a:lumOff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Calibri"/>
              </a:rPr>
              <a:t>Coaches</a:t>
            </a:r>
            <a:endParaRPr sz="1600">
              <a:solidFill>
                <a:schemeClr val="tx1">
                  <a:lumMod val="75000"/>
                  <a:lumOff val="25000"/>
                </a:schemeClr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Calibri"/>
            </a:endParaRP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400">
                <a:solidFill>
                  <a:schemeClr val="tx1">
                    <a:lumMod val="75000"/>
                    <a:lumOff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Calibri"/>
              </a:rPr>
              <a:t>Helps the mentee learn new skills and practice new </a:t>
            </a:r>
            <a:r>
              <a:rPr lang="en-GB" sz="1400">
                <a:solidFill>
                  <a:schemeClr val="tx1">
                    <a:lumMod val="75000"/>
                    <a:lumOff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Calibri"/>
              </a:rPr>
              <a:t>behaviours.</a:t>
            </a:r>
          </a:p>
        </p:txBody>
      </p:sp>
      <p:sp>
        <p:nvSpPr>
          <p:cNvPr id="8" name="Google Shape;97;p17">
            <a:extLst>
              <a:ext uri="{FF2B5EF4-FFF2-40B4-BE49-F238E27FC236}">
                <a16:creationId xmlns:a16="http://schemas.microsoft.com/office/drawing/2014/main" id="{6E5C5147-E026-8A40-92B5-07B57688FA4D}"/>
              </a:ext>
            </a:extLst>
          </p:cNvPr>
          <p:cNvSpPr txBox="1"/>
          <p:nvPr/>
        </p:nvSpPr>
        <p:spPr>
          <a:xfrm>
            <a:off x="6477000" y="2732675"/>
            <a:ext cx="21600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Calibri"/>
              </a:rPr>
              <a:t>Supports</a:t>
            </a:r>
            <a:endParaRPr sz="1600" dirty="0">
              <a:solidFill>
                <a:schemeClr val="tx1">
                  <a:lumMod val="75000"/>
                  <a:lumOff val="25000"/>
                </a:schemeClr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Calibri"/>
            </a:endParaRP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Calibri"/>
              </a:rPr>
              <a:t>Actively listens, explains unwritten rules, and acknowledges disappointments and triumphs.</a:t>
            </a:r>
            <a:endParaRPr sz="1400" dirty="0">
              <a:solidFill>
                <a:schemeClr val="tx1">
                  <a:lumMod val="75000"/>
                  <a:lumOff val="25000"/>
                </a:schemeClr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Calibri"/>
            </a:endParaRP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600" dirty="0">
              <a:solidFill>
                <a:schemeClr val="tx1">
                  <a:lumMod val="75000"/>
                  <a:lumOff val="25000"/>
                </a:schemeClr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Calibri"/>
            </a:endParaRPr>
          </a:p>
        </p:txBody>
      </p:sp>
      <p:pic>
        <p:nvPicPr>
          <p:cNvPr id="9" name="Google Shape;98;p17">
            <a:extLst>
              <a:ext uri="{FF2B5EF4-FFF2-40B4-BE49-F238E27FC236}">
                <a16:creationId xmlns:a16="http://schemas.microsoft.com/office/drawing/2014/main" id="{75A5C508-4C7C-E64A-8835-156922E7370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8897" y="1431270"/>
            <a:ext cx="993006" cy="1164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99;p17">
            <a:extLst>
              <a:ext uri="{FF2B5EF4-FFF2-40B4-BE49-F238E27FC236}">
                <a16:creationId xmlns:a16="http://schemas.microsoft.com/office/drawing/2014/main" id="{D7071442-A338-D64D-8B5A-048C2FA23351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52936" y="1428750"/>
            <a:ext cx="1008128" cy="116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00;p17">
            <a:extLst>
              <a:ext uri="{FF2B5EF4-FFF2-40B4-BE49-F238E27FC236}">
                <a16:creationId xmlns:a16="http://schemas.microsoft.com/office/drawing/2014/main" id="{2F9AAE0E-79E7-AA47-8D7F-BF770B3593CA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62136" y="1428750"/>
            <a:ext cx="1008128" cy="1166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1696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236DF99C-D0FF-D141-ABE9-8BD0E344D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224800"/>
            <a:ext cx="6014037" cy="670550"/>
          </a:xfrm>
        </p:spPr>
        <p:txBody>
          <a:bodyPr anchor="t">
            <a:normAutofit/>
          </a:bodyPr>
          <a:lstStyle/>
          <a:p>
            <a:pPr algn="l"/>
            <a:r>
              <a:rPr lang="en-US" sz="2800" b="1" dirty="0">
                <a:solidFill>
                  <a:srgbClr val="00AFF4"/>
                </a:solidFill>
                <a:latin typeface="Century Gothic" panose="020B0502020202020204" pitchFamily="34" charset="0"/>
              </a:rPr>
              <a:t>Best practices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0538D1CD-8FF3-D143-B8A5-DBE8261E4171}"/>
              </a:ext>
            </a:extLst>
          </p:cNvPr>
          <p:cNvSpPr/>
          <p:nvPr/>
        </p:nvSpPr>
        <p:spPr>
          <a:xfrm>
            <a:off x="990600" y="968573"/>
            <a:ext cx="4419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Dos and Don’ts for Mentors</a:t>
            </a:r>
          </a:p>
        </p:txBody>
      </p:sp>
      <p:sp>
        <p:nvSpPr>
          <p:cNvPr id="43" name="Google Shape;152;p20">
            <a:extLst>
              <a:ext uri="{FF2B5EF4-FFF2-40B4-BE49-F238E27FC236}">
                <a16:creationId xmlns:a16="http://schemas.microsoft.com/office/drawing/2014/main" id="{70E493CE-67F8-424B-907E-C8FBB28BB0CE}"/>
              </a:ext>
            </a:extLst>
          </p:cNvPr>
          <p:cNvSpPr/>
          <p:nvPr/>
        </p:nvSpPr>
        <p:spPr>
          <a:xfrm>
            <a:off x="944400" y="1428750"/>
            <a:ext cx="3780000" cy="3312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28613" dist="47625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2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4" name="Google Shape;153;p20">
            <a:extLst>
              <a:ext uri="{FF2B5EF4-FFF2-40B4-BE49-F238E27FC236}">
                <a16:creationId xmlns:a16="http://schemas.microsoft.com/office/drawing/2014/main" id="{1A596478-F628-7B49-8D7E-70C48EBA3F3F}"/>
              </a:ext>
            </a:extLst>
          </p:cNvPr>
          <p:cNvSpPr/>
          <p:nvPr/>
        </p:nvSpPr>
        <p:spPr>
          <a:xfrm>
            <a:off x="4876800" y="1428750"/>
            <a:ext cx="3780000" cy="3312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28613" dist="47625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2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6" name="Google Shape;157;p20">
            <a:extLst>
              <a:ext uri="{FF2B5EF4-FFF2-40B4-BE49-F238E27FC236}">
                <a16:creationId xmlns:a16="http://schemas.microsoft.com/office/drawing/2014/main" id="{238FD5FB-AAE1-AB4C-B4BC-1898626CE50A}"/>
              </a:ext>
            </a:extLst>
          </p:cNvPr>
          <p:cNvSpPr txBox="1"/>
          <p:nvPr/>
        </p:nvSpPr>
        <p:spPr>
          <a:xfrm>
            <a:off x="5108146" y="1545450"/>
            <a:ext cx="1597454" cy="4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600" b="1">
                <a:solidFill>
                  <a:srgbClr val="67294B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Calibri"/>
              </a:rPr>
              <a:t>Don’ts</a:t>
            </a:r>
          </a:p>
        </p:txBody>
      </p:sp>
      <p:sp>
        <p:nvSpPr>
          <p:cNvPr id="47" name="Google Shape;158;p20">
            <a:extLst>
              <a:ext uri="{FF2B5EF4-FFF2-40B4-BE49-F238E27FC236}">
                <a16:creationId xmlns:a16="http://schemas.microsoft.com/office/drawing/2014/main" id="{5EBAB3D2-630B-784E-A326-BF0656E3DC00}"/>
              </a:ext>
            </a:extLst>
          </p:cNvPr>
          <p:cNvSpPr txBox="1"/>
          <p:nvPr/>
        </p:nvSpPr>
        <p:spPr>
          <a:xfrm>
            <a:off x="1227850" y="1536450"/>
            <a:ext cx="841854" cy="5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600" b="1" dirty="0">
                <a:solidFill>
                  <a:srgbClr val="046AC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Calibri"/>
              </a:rPr>
              <a:t>Dos</a:t>
            </a:r>
          </a:p>
        </p:txBody>
      </p:sp>
      <p:sp>
        <p:nvSpPr>
          <p:cNvPr id="48" name="Google Shape;159;p20">
            <a:extLst>
              <a:ext uri="{FF2B5EF4-FFF2-40B4-BE49-F238E27FC236}">
                <a16:creationId xmlns:a16="http://schemas.microsoft.com/office/drawing/2014/main" id="{D6362E52-2A29-D84D-B6FC-33A197451F16}"/>
              </a:ext>
            </a:extLst>
          </p:cNvPr>
          <p:cNvSpPr/>
          <p:nvPr/>
        </p:nvSpPr>
        <p:spPr>
          <a:xfrm>
            <a:off x="1155304" y="2190750"/>
            <a:ext cx="379200" cy="379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49" name="Google Shape;160;p20">
            <a:extLst>
              <a:ext uri="{FF2B5EF4-FFF2-40B4-BE49-F238E27FC236}">
                <a16:creationId xmlns:a16="http://schemas.microsoft.com/office/drawing/2014/main" id="{3B605894-F931-7E45-89A2-66F66A9A0678}"/>
              </a:ext>
            </a:extLst>
          </p:cNvPr>
          <p:cNvSpPr/>
          <p:nvPr/>
        </p:nvSpPr>
        <p:spPr>
          <a:xfrm>
            <a:off x="1155304" y="2739500"/>
            <a:ext cx="379200" cy="379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50" name="Google Shape;161;p20">
            <a:extLst>
              <a:ext uri="{FF2B5EF4-FFF2-40B4-BE49-F238E27FC236}">
                <a16:creationId xmlns:a16="http://schemas.microsoft.com/office/drawing/2014/main" id="{0EDD083D-32A4-1E4E-9908-30FEEDDB9B92}"/>
              </a:ext>
            </a:extLst>
          </p:cNvPr>
          <p:cNvSpPr/>
          <p:nvPr/>
        </p:nvSpPr>
        <p:spPr>
          <a:xfrm>
            <a:off x="1155304" y="3297150"/>
            <a:ext cx="379200" cy="379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51" name="Google Shape;162;p20">
            <a:extLst>
              <a:ext uri="{FF2B5EF4-FFF2-40B4-BE49-F238E27FC236}">
                <a16:creationId xmlns:a16="http://schemas.microsoft.com/office/drawing/2014/main" id="{A07CAE7C-6D43-6241-94DB-CB788055CDAD}"/>
              </a:ext>
            </a:extLst>
          </p:cNvPr>
          <p:cNvSpPr/>
          <p:nvPr/>
        </p:nvSpPr>
        <p:spPr>
          <a:xfrm>
            <a:off x="1155304" y="3868950"/>
            <a:ext cx="379200" cy="379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cxnSp>
        <p:nvCxnSpPr>
          <p:cNvPr id="52" name="Google Shape;163;p20">
            <a:extLst>
              <a:ext uri="{FF2B5EF4-FFF2-40B4-BE49-F238E27FC236}">
                <a16:creationId xmlns:a16="http://schemas.microsoft.com/office/drawing/2014/main" id="{31F1B0D5-2CA8-0643-B566-0890E578655D}"/>
              </a:ext>
            </a:extLst>
          </p:cNvPr>
          <p:cNvCxnSpPr>
            <a:cxnSpLocks/>
          </p:cNvCxnSpPr>
          <p:nvPr/>
        </p:nvCxnSpPr>
        <p:spPr>
          <a:xfrm>
            <a:off x="1227850" y="1975400"/>
            <a:ext cx="3127854" cy="0"/>
          </a:xfrm>
          <a:prstGeom prst="straightConnector1">
            <a:avLst/>
          </a:prstGeom>
          <a:noFill/>
          <a:ln w="9525" cap="flat" cmpd="sng">
            <a:solidFill>
              <a:srgbClr val="E3E3E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" name="Google Shape;164;p20">
            <a:extLst>
              <a:ext uri="{FF2B5EF4-FFF2-40B4-BE49-F238E27FC236}">
                <a16:creationId xmlns:a16="http://schemas.microsoft.com/office/drawing/2014/main" id="{50720AB8-3586-3C45-9517-5C3230CB38D0}"/>
              </a:ext>
            </a:extLst>
          </p:cNvPr>
          <p:cNvCxnSpPr>
            <a:cxnSpLocks/>
          </p:cNvCxnSpPr>
          <p:nvPr/>
        </p:nvCxnSpPr>
        <p:spPr>
          <a:xfrm>
            <a:off x="5108146" y="1984400"/>
            <a:ext cx="3197654" cy="0"/>
          </a:xfrm>
          <a:prstGeom prst="straightConnector1">
            <a:avLst/>
          </a:prstGeom>
          <a:noFill/>
          <a:ln w="9525" cap="flat" cmpd="sng">
            <a:solidFill>
              <a:srgbClr val="E3E3E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5" name="Google Shape;166;p20">
            <a:extLst>
              <a:ext uri="{FF2B5EF4-FFF2-40B4-BE49-F238E27FC236}">
                <a16:creationId xmlns:a16="http://schemas.microsoft.com/office/drawing/2014/main" id="{207A0E9F-BACE-CD43-B2B6-9739B2102A72}"/>
              </a:ext>
            </a:extLst>
          </p:cNvPr>
          <p:cNvSpPr/>
          <p:nvPr/>
        </p:nvSpPr>
        <p:spPr>
          <a:xfrm>
            <a:off x="5152385" y="3737860"/>
            <a:ext cx="316442" cy="316404"/>
          </a:xfrm>
          <a:prstGeom prst="ellipse">
            <a:avLst/>
          </a:prstGeom>
          <a:solidFill>
            <a:srgbClr val="711B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56" name="Google Shape;167;p20">
            <a:extLst>
              <a:ext uri="{FF2B5EF4-FFF2-40B4-BE49-F238E27FC236}">
                <a16:creationId xmlns:a16="http://schemas.microsoft.com/office/drawing/2014/main" id="{5C49BE3A-A579-C744-B691-5A8F0CDEDC8B}"/>
              </a:ext>
            </a:extLst>
          </p:cNvPr>
          <p:cNvSpPr/>
          <p:nvPr/>
        </p:nvSpPr>
        <p:spPr>
          <a:xfrm>
            <a:off x="5152385" y="2190750"/>
            <a:ext cx="316500" cy="316500"/>
          </a:xfrm>
          <a:prstGeom prst="ellipse">
            <a:avLst/>
          </a:prstGeom>
          <a:solidFill>
            <a:srgbClr val="711B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57" name="Google Shape;168;p20">
            <a:extLst>
              <a:ext uri="{FF2B5EF4-FFF2-40B4-BE49-F238E27FC236}">
                <a16:creationId xmlns:a16="http://schemas.microsoft.com/office/drawing/2014/main" id="{64931262-EBF3-DE4C-A333-D9EE555BAFB4}"/>
              </a:ext>
            </a:extLst>
          </p:cNvPr>
          <p:cNvSpPr/>
          <p:nvPr/>
        </p:nvSpPr>
        <p:spPr>
          <a:xfrm>
            <a:off x="5152385" y="3119351"/>
            <a:ext cx="316442" cy="316404"/>
          </a:xfrm>
          <a:prstGeom prst="ellipse">
            <a:avLst/>
          </a:prstGeom>
          <a:solidFill>
            <a:srgbClr val="711B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59" name="Google Shape;170;p20">
            <a:extLst>
              <a:ext uri="{FF2B5EF4-FFF2-40B4-BE49-F238E27FC236}">
                <a16:creationId xmlns:a16="http://schemas.microsoft.com/office/drawing/2014/main" id="{8A463C2E-1672-E049-B1DF-6AC96F08EE81}"/>
              </a:ext>
            </a:extLst>
          </p:cNvPr>
          <p:cNvSpPr/>
          <p:nvPr/>
        </p:nvSpPr>
        <p:spPr>
          <a:xfrm>
            <a:off x="5152385" y="2655059"/>
            <a:ext cx="316442" cy="316404"/>
          </a:xfrm>
          <a:prstGeom prst="ellipse">
            <a:avLst/>
          </a:prstGeom>
          <a:solidFill>
            <a:srgbClr val="711B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1F5B92F-EE11-4D40-BB3D-0F80A52BA5A5}"/>
              </a:ext>
            </a:extLst>
          </p:cNvPr>
          <p:cNvSpPr/>
          <p:nvPr/>
        </p:nvSpPr>
        <p:spPr>
          <a:xfrm>
            <a:off x="1659258" y="2199650"/>
            <a:ext cx="23374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1000"/>
              </a:spcBef>
              <a:buSzPts val="1800"/>
            </a:pPr>
            <a:r>
              <a:rPr lang="en-GB" sz="14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Set realistic expectations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BD982D91-4E6E-C74A-B772-76F0C33DEF02}"/>
              </a:ext>
            </a:extLst>
          </p:cNvPr>
          <p:cNvSpPr/>
          <p:nvPr/>
        </p:nvSpPr>
        <p:spPr>
          <a:xfrm>
            <a:off x="1659258" y="2724150"/>
            <a:ext cx="26841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800"/>
              </a:spcBef>
              <a:buSzPts val="1800"/>
            </a:pPr>
            <a:r>
              <a:rPr lang="en-GB" sz="14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Listen, listen, and then listen some more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6DEAA9F6-14F2-DE49-A338-D4AFFAEEDC78}"/>
              </a:ext>
            </a:extLst>
          </p:cNvPr>
          <p:cNvSpPr/>
          <p:nvPr/>
        </p:nvSpPr>
        <p:spPr>
          <a:xfrm>
            <a:off x="1659258" y="3333750"/>
            <a:ext cx="17508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1800"/>
              </a:spcBef>
              <a:buSzPts val="1800"/>
            </a:pPr>
            <a:r>
              <a:rPr lang="en-GB" sz="14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Keep an open mind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165A7519-07AB-FF4E-A503-B45C022787ED}"/>
              </a:ext>
            </a:extLst>
          </p:cNvPr>
          <p:cNvSpPr/>
          <p:nvPr/>
        </p:nvSpPr>
        <p:spPr>
          <a:xfrm>
            <a:off x="1659258" y="3790950"/>
            <a:ext cx="30189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800"/>
              </a:spcBef>
            </a:pPr>
            <a:r>
              <a:rPr lang="en-GB" sz="14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Encourage your mentee to become a mentor themselves – by example</a:t>
            </a:r>
          </a:p>
        </p:txBody>
      </p:sp>
      <p:sp>
        <p:nvSpPr>
          <p:cNvPr id="62" name="Retângulo 61">
            <a:extLst>
              <a:ext uri="{FF2B5EF4-FFF2-40B4-BE49-F238E27FC236}">
                <a16:creationId xmlns:a16="http://schemas.microsoft.com/office/drawing/2014/main" id="{3D808BA6-9F4F-3F4B-8551-6F1B678653ED}"/>
              </a:ext>
            </a:extLst>
          </p:cNvPr>
          <p:cNvSpPr/>
          <p:nvPr/>
        </p:nvSpPr>
        <p:spPr>
          <a:xfrm>
            <a:off x="5539813" y="2190750"/>
            <a:ext cx="31469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000"/>
              </a:spcBef>
              <a:buClr>
                <a:srgbClr val="000000"/>
              </a:buClr>
              <a:buSzPts val="1100"/>
            </a:pPr>
            <a:r>
              <a:rPr lang="en-GB" sz="14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Act like you know more than you do</a:t>
            </a:r>
          </a:p>
        </p:txBody>
      </p:sp>
      <p:sp>
        <p:nvSpPr>
          <p:cNvPr id="63" name="Retângulo 62">
            <a:extLst>
              <a:ext uri="{FF2B5EF4-FFF2-40B4-BE49-F238E27FC236}">
                <a16:creationId xmlns:a16="http://schemas.microsoft.com/office/drawing/2014/main" id="{B1CE93FF-2574-6E4B-BCBF-FE3FA9F8BA40}"/>
              </a:ext>
            </a:extLst>
          </p:cNvPr>
          <p:cNvSpPr/>
          <p:nvPr/>
        </p:nvSpPr>
        <p:spPr>
          <a:xfrm>
            <a:off x="5539813" y="2647950"/>
            <a:ext cx="205074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800"/>
              </a:spcBef>
              <a:buClr>
                <a:srgbClr val="000000"/>
              </a:buClr>
              <a:buSzPts val="1100"/>
            </a:pPr>
            <a:r>
              <a:rPr lang="en-GB" sz="14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Take your role lightly </a:t>
            </a:r>
          </a:p>
        </p:txBody>
      </p:sp>
      <p:sp>
        <p:nvSpPr>
          <p:cNvPr id="64" name="Retângulo 63">
            <a:extLst>
              <a:ext uri="{FF2B5EF4-FFF2-40B4-BE49-F238E27FC236}">
                <a16:creationId xmlns:a16="http://schemas.microsoft.com/office/drawing/2014/main" id="{26371C1E-56BC-3B45-9425-1BE05625C970}"/>
              </a:ext>
            </a:extLst>
          </p:cNvPr>
          <p:cNvSpPr/>
          <p:nvPr/>
        </p:nvSpPr>
        <p:spPr>
          <a:xfrm>
            <a:off x="5539813" y="3105150"/>
            <a:ext cx="31469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800"/>
              </a:spcBef>
              <a:buClr>
                <a:srgbClr val="000000"/>
              </a:buClr>
              <a:buSzPts val="1100"/>
            </a:pPr>
            <a:r>
              <a:rPr lang="en-GB" sz="14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Attempt to solve all your mentee's problems</a:t>
            </a:r>
          </a:p>
        </p:txBody>
      </p:sp>
      <p:sp>
        <p:nvSpPr>
          <p:cNvPr id="65" name="Retângulo 64">
            <a:extLst>
              <a:ext uri="{FF2B5EF4-FFF2-40B4-BE49-F238E27FC236}">
                <a16:creationId xmlns:a16="http://schemas.microsoft.com/office/drawing/2014/main" id="{BE26EB87-9BC6-2C43-A7E3-94E0DE9F7F82}"/>
              </a:ext>
            </a:extLst>
          </p:cNvPr>
          <p:cNvSpPr/>
          <p:nvPr/>
        </p:nvSpPr>
        <p:spPr>
          <a:xfrm>
            <a:off x="5539813" y="3758455"/>
            <a:ext cx="144114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en-GB" sz="14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Take over</a:t>
            </a:r>
          </a:p>
        </p:txBody>
      </p:sp>
      <p:sp>
        <p:nvSpPr>
          <p:cNvPr id="30" name="Marcador de Posição do Número do Diapositivo 2">
            <a:extLst>
              <a:ext uri="{FF2B5EF4-FFF2-40B4-BE49-F238E27FC236}">
                <a16:creationId xmlns:a16="http://schemas.microsoft.com/office/drawing/2014/main" id="{3805727E-2850-9D45-834C-C7698ADDF8F4}"/>
              </a:ext>
            </a:extLst>
          </p:cNvPr>
          <p:cNvSpPr txBox="1">
            <a:spLocks/>
          </p:cNvSpPr>
          <p:nvPr/>
        </p:nvSpPr>
        <p:spPr>
          <a:xfrm>
            <a:off x="7924800" y="4705350"/>
            <a:ext cx="1060704" cy="30891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GB" sz="1100" dirty="0">
              <a:solidFill>
                <a:schemeClr val="tx1">
                  <a:lumMod val="75000"/>
                  <a:lumOff val="25000"/>
                </a:schemeClr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7462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236DF99C-D0FF-D141-ABE9-8BD0E344D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224800"/>
            <a:ext cx="6014037" cy="670550"/>
          </a:xfrm>
        </p:spPr>
        <p:txBody>
          <a:bodyPr anchor="t">
            <a:normAutofit/>
          </a:bodyPr>
          <a:lstStyle/>
          <a:p>
            <a:pPr algn="l"/>
            <a:r>
              <a:rPr lang="en-US" sz="2800" b="1" dirty="0">
                <a:solidFill>
                  <a:srgbClr val="00AFF4"/>
                </a:solidFill>
                <a:latin typeface="Century Gothic" panose="020B0502020202020204" pitchFamily="34" charset="0"/>
              </a:rPr>
              <a:t>Best practices for mentoring</a:t>
            </a:r>
          </a:p>
        </p:txBody>
      </p:sp>
      <p:sp>
        <p:nvSpPr>
          <p:cNvPr id="12" name="Google Shape;119;p19">
            <a:extLst>
              <a:ext uri="{FF2B5EF4-FFF2-40B4-BE49-F238E27FC236}">
                <a16:creationId xmlns:a16="http://schemas.microsoft.com/office/drawing/2014/main" id="{876874EC-F549-8F41-8A6D-A928468A1A72}"/>
              </a:ext>
            </a:extLst>
          </p:cNvPr>
          <p:cNvSpPr txBox="1"/>
          <p:nvPr/>
        </p:nvSpPr>
        <p:spPr>
          <a:xfrm>
            <a:off x="762000" y="3257550"/>
            <a:ext cx="1447800" cy="10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" sz="1600">
                <a:solidFill>
                  <a:schemeClr val="tx1">
                    <a:lumMod val="75000"/>
                    <a:lumOff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Calibri"/>
              </a:rPr>
              <a:t>Know what you want</a:t>
            </a:r>
            <a:endParaRPr sz="1600">
              <a:solidFill>
                <a:schemeClr val="tx1">
                  <a:lumMod val="75000"/>
                  <a:lumOff val="25000"/>
                </a:schemeClr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Calibri"/>
            </a:endParaRPr>
          </a:p>
        </p:txBody>
      </p:sp>
      <p:sp>
        <p:nvSpPr>
          <p:cNvPr id="13" name="Google Shape;120;p19">
            <a:extLst>
              <a:ext uri="{FF2B5EF4-FFF2-40B4-BE49-F238E27FC236}">
                <a16:creationId xmlns:a16="http://schemas.microsoft.com/office/drawing/2014/main" id="{AA8F8558-D475-D446-A2F2-2FF9EDCF19F1}"/>
              </a:ext>
            </a:extLst>
          </p:cNvPr>
          <p:cNvSpPr txBox="1"/>
          <p:nvPr/>
        </p:nvSpPr>
        <p:spPr>
          <a:xfrm>
            <a:off x="2231625" y="3257550"/>
            <a:ext cx="1818300" cy="7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" sz="1600">
                <a:solidFill>
                  <a:schemeClr val="tx1">
                    <a:lumMod val="75000"/>
                    <a:lumOff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Calibri"/>
              </a:rPr>
              <a:t>Be prepared</a:t>
            </a:r>
            <a:endParaRPr sz="1600" b="1">
              <a:solidFill>
                <a:schemeClr val="tx1">
                  <a:lumMod val="75000"/>
                  <a:lumOff val="25000"/>
                </a:schemeClr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Calibri"/>
            </a:endParaRPr>
          </a:p>
        </p:txBody>
      </p:sp>
      <p:sp>
        <p:nvSpPr>
          <p:cNvPr id="14" name="Google Shape;121;p19">
            <a:extLst>
              <a:ext uri="{FF2B5EF4-FFF2-40B4-BE49-F238E27FC236}">
                <a16:creationId xmlns:a16="http://schemas.microsoft.com/office/drawing/2014/main" id="{49F4F49A-BA1E-944F-9548-779B5D90A4E8}"/>
              </a:ext>
            </a:extLst>
          </p:cNvPr>
          <p:cNvSpPr txBox="1"/>
          <p:nvPr/>
        </p:nvSpPr>
        <p:spPr>
          <a:xfrm>
            <a:off x="4012050" y="3257550"/>
            <a:ext cx="1659900" cy="9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" sz="1600">
                <a:solidFill>
                  <a:schemeClr val="tx1">
                    <a:lumMod val="75000"/>
                    <a:lumOff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Calibri"/>
              </a:rPr>
              <a:t>Take action on the advice</a:t>
            </a:r>
            <a:endParaRPr sz="1600">
              <a:solidFill>
                <a:schemeClr val="tx1">
                  <a:lumMod val="75000"/>
                  <a:lumOff val="25000"/>
                </a:schemeClr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Calibri"/>
            </a:endParaRPr>
          </a:p>
        </p:txBody>
      </p:sp>
      <p:sp>
        <p:nvSpPr>
          <p:cNvPr id="15" name="Google Shape;122;p19">
            <a:extLst>
              <a:ext uri="{FF2B5EF4-FFF2-40B4-BE49-F238E27FC236}">
                <a16:creationId xmlns:a16="http://schemas.microsoft.com/office/drawing/2014/main" id="{4B116EB6-1E7D-9141-A47F-7CAEFAAF0A49}"/>
              </a:ext>
            </a:extLst>
          </p:cNvPr>
          <p:cNvSpPr txBox="1"/>
          <p:nvPr/>
        </p:nvSpPr>
        <p:spPr>
          <a:xfrm>
            <a:off x="5791200" y="3257550"/>
            <a:ext cx="1485675" cy="9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GB" sz="1600">
                <a:solidFill>
                  <a:schemeClr val="tx1">
                    <a:lumMod val="75000"/>
                    <a:lumOff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Calibri"/>
              </a:rPr>
              <a:t>Think Critically</a:t>
            </a:r>
            <a:endParaRPr lang="en-GB" sz="1600" b="1">
              <a:solidFill>
                <a:schemeClr val="tx1">
                  <a:lumMod val="75000"/>
                  <a:lumOff val="25000"/>
                </a:schemeClr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Calibri"/>
            </a:endParaRPr>
          </a:p>
        </p:txBody>
      </p:sp>
      <p:sp>
        <p:nvSpPr>
          <p:cNvPr id="16" name="Google Shape;123;p19">
            <a:extLst>
              <a:ext uri="{FF2B5EF4-FFF2-40B4-BE49-F238E27FC236}">
                <a16:creationId xmlns:a16="http://schemas.microsoft.com/office/drawing/2014/main" id="{4A239080-E4BD-BB40-A40F-66248D756D28}"/>
              </a:ext>
            </a:extLst>
          </p:cNvPr>
          <p:cNvSpPr txBox="1"/>
          <p:nvPr/>
        </p:nvSpPr>
        <p:spPr>
          <a:xfrm>
            <a:off x="7391400" y="3257550"/>
            <a:ext cx="1752600" cy="9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GB" sz="1600">
                <a:solidFill>
                  <a:schemeClr val="tx1">
                    <a:lumMod val="75000"/>
                    <a:lumOff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Calibri"/>
              </a:rPr>
              <a:t>Show gratitude, honesty and respect</a:t>
            </a:r>
            <a:endParaRPr lang="en-GB" sz="1600" b="1">
              <a:solidFill>
                <a:schemeClr val="tx1">
                  <a:lumMod val="75000"/>
                  <a:lumOff val="25000"/>
                </a:schemeClr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Calibri"/>
            </a:endParaRPr>
          </a:p>
        </p:txBody>
      </p:sp>
      <p:cxnSp>
        <p:nvCxnSpPr>
          <p:cNvPr id="27" name="Google Shape;134;p19">
            <a:extLst>
              <a:ext uri="{FF2B5EF4-FFF2-40B4-BE49-F238E27FC236}">
                <a16:creationId xmlns:a16="http://schemas.microsoft.com/office/drawing/2014/main" id="{3AA4639F-BCE6-0D47-92C2-CC004F90C745}"/>
              </a:ext>
            </a:extLst>
          </p:cNvPr>
          <p:cNvCxnSpPr>
            <a:cxnSpLocks/>
            <a:stCxn id="22" idx="6"/>
            <a:endCxn id="18" idx="2"/>
          </p:cNvCxnSpPr>
          <p:nvPr/>
        </p:nvCxnSpPr>
        <p:spPr>
          <a:xfrm>
            <a:off x="1904400" y="2609850"/>
            <a:ext cx="786560" cy="0"/>
          </a:xfrm>
          <a:prstGeom prst="straightConnector1">
            <a:avLst/>
          </a:prstGeom>
          <a:noFill/>
          <a:ln w="9525" cap="flat" cmpd="sng">
            <a:solidFill>
              <a:srgbClr val="046AC3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8" name="Google Shape;135;p19">
            <a:extLst>
              <a:ext uri="{FF2B5EF4-FFF2-40B4-BE49-F238E27FC236}">
                <a16:creationId xmlns:a16="http://schemas.microsoft.com/office/drawing/2014/main" id="{7DEE2C59-594F-554A-A286-507992B53E66}"/>
              </a:ext>
            </a:extLst>
          </p:cNvPr>
          <p:cNvCxnSpPr>
            <a:stCxn id="18" idx="6"/>
            <a:endCxn id="20" idx="2"/>
          </p:cNvCxnSpPr>
          <p:nvPr/>
        </p:nvCxnSpPr>
        <p:spPr>
          <a:xfrm>
            <a:off x="3590960" y="2609850"/>
            <a:ext cx="813409" cy="0"/>
          </a:xfrm>
          <a:prstGeom prst="straightConnector1">
            <a:avLst/>
          </a:prstGeom>
          <a:noFill/>
          <a:ln w="9525" cap="flat" cmpd="sng">
            <a:solidFill>
              <a:srgbClr val="046AC3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9" name="Google Shape;136;p19">
            <a:extLst>
              <a:ext uri="{FF2B5EF4-FFF2-40B4-BE49-F238E27FC236}">
                <a16:creationId xmlns:a16="http://schemas.microsoft.com/office/drawing/2014/main" id="{85A477B7-E3AF-4543-BC97-4F312A56B34A}"/>
              </a:ext>
            </a:extLst>
          </p:cNvPr>
          <p:cNvCxnSpPr>
            <a:stCxn id="20" idx="6"/>
            <a:endCxn id="24" idx="2"/>
          </p:cNvCxnSpPr>
          <p:nvPr/>
        </p:nvCxnSpPr>
        <p:spPr>
          <a:xfrm>
            <a:off x="5304369" y="2609850"/>
            <a:ext cx="781321" cy="0"/>
          </a:xfrm>
          <a:prstGeom prst="straightConnector1">
            <a:avLst/>
          </a:prstGeom>
          <a:noFill/>
          <a:ln w="9525" cap="flat" cmpd="sng">
            <a:solidFill>
              <a:srgbClr val="046AC3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0" name="Google Shape;137;p19">
            <a:extLst>
              <a:ext uri="{FF2B5EF4-FFF2-40B4-BE49-F238E27FC236}">
                <a16:creationId xmlns:a16="http://schemas.microsoft.com/office/drawing/2014/main" id="{F2B7B01F-9F52-E84C-AB76-C285F01F6964}"/>
              </a:ext>
            </a:extLst>
          </p:cNvPr>
          <p:cNvCxnSpPr>
            <a:stCxn id="24" idx="6"/>
            <a:endCxn id="26" idx="2"/>
          </p:cNvCxnSpPr>
          <p:nvPr/>
        </p:nvCxnSpPr>
        <p:spPr>
          <a:xfrm>
            <a:off x="6985690" y="2609850"/>
            <a:ext cx="814910" cy="0"/>
          </a:xfrm>
          <a:prstGeom prst="straightConnector1">
            <a:avLst/>
          </a:prstGeom>
          <a:noFill/>
          <a:ln w="9525" cap="flat" cmpd="sng">
            <a:solidFill>
              <a:srgbClr val="046AC3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1" name="Google Shape;128;p19">
            <a:extLst>
              <a:ext uri="{FF2B5EF4-FFF2-40B4-BE49-F238E27FC236}">
                <a16:creationId xmlns:a16="http://schemas.microsoft.com/office/drawing/2014/main" id="{6475CFE8-4798-264F-9F89-64958D2D6255}"/>
              </a:ext>
            </a:extLst>
          </p:cNvPr>
          <p:cNvSpPr/>
          <p:nvPr/>
        </p:nvSpPr>
        <p:spPr>
          <a:xfrm>
            <a:off x="1637713" y="2019750"/>
            <a:ext cx="475800" cy="475800"/>
          </a:xfrm>
          <a:prstGeom prst="ellipse">
            <a:avLst/>
          </a:prstGeom>
          <a:solidFill>
            <a:srgbClr val="046AC3"/>
          </a:solidFill>
          <a:ln w="9525" cap="flat" cmpd="sng">
            <a:solidFill>
              <a:srgbClr val="EDF5F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129;p19">
            <a:extLst>
              <a:ext uri="{FF2B5EF4-FFF2-40B4-BE49-F238E27FC236}">
                <a16:creationId xmlns:a16="http://schemas.microsoft.com/office/drawing/2014/main" id="{7E844C61-E710-E944-BED7-3269B41BDFE3}"/>
              </a:ext>
            </a:extLst>
          </p:cNvPr>
          <p:cNvSpPr/>
          <p:nvPr/>
        </p:nvSpPr>
        <p:spPr>
          <a:xfrm>
            <a:off x="1004400" y="2159850"/>
            <a:ext cx="900000" cy="900000"/>
          </a:xfrm>
          <a:prstGeom prst="ellipse">
            <a:avLst/>
          </a:prstGeom>
          <a:solidFill>
            <a:srgbClr val="EDF5FA"/>
          </a:solidFill>
          <a:ln w="9525" cap="flat" cmpd="sng">
            <a:solidFill>
              <a:srgbClr val="0375D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24;p19">
            <a:extLst>
              <a:ext uri="{FF2B5EF4-FFF2-40B4-BE49-F238E27FC236}">
                <a16:creationId xmlns:a16="http://schemas.microsoft.com/office/drawing/2014/main" id="{95404A5C-BAD7-EB47-8F15-F5DC6E38A8B1}"/>
              </a:ext>
            </a:extLst>
          </p:cNvPr>
          <p:cNvSpPr/>
          <p:nvPr/>
        </p:nvSpPr>
        <p:spPr>
          <a:xfrm>
            <a:off x="3351123" y="2019750"/>
            <a:ext cx="475800" cy="475800"/>
          </a:xfrm>
          <a:prstGeom prst="ellipse">
            <a:avLst/>
          </a:prstGeom>
          <a:solidFill>
            <a:srgbClr val="046AC3"/>
          </a:solidFill>
          <a:ln w="9525" cap="flat" cmpd="sng">
            <a:solidFill>
              <a:srgbClr val="EDF5F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25;p19">
            <a:extLst>
              <a:ext uri="{FF2B5EF4-FFF2-40B4-BE49-F238E27FC236}">
                <a16:creationId xmlns:a16="http://schemas.microsoft.com/office/drawing/2014/main" id="{1A699921-9C92-CC46-A0C0-7D0BC912BE30}"/>
              </a:ext>
            </a:extLst>
          </p:cNvPr>
          <p:cNvSpPr/>
          <p:nvPr/>
        </p:nvSpPr>
        <p:spPr>
          <a:xfrm>
            <a:off x="2690960" y="2159850"/>
            <a:ext cx="900000" cy="900000"/>
          </a:xfrm>
          <a:prstGeom prst="ellipse">
            <a:avLst/>
          </a:prstGeom>
          <a:solidFill>
            <a:srgbClr val="EDF5FA"/>
          </a:solidFill>
          <a:ln w="9525" cap="flat" cmpd="sng">
            <a:solidFill>
              <a:srgbClr val="0375D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26;p19">
            <a:extLst>
              <a:ext uri="{FF2B5EF4-FFF2-40B4-BE49-F238E27FC236}">
                <a16:creationId xmlns:a16="http://schemas.microsoft.com/office/drawing/2014/main" id="{0930C8CA-7C03-B848-9AC2-B2FF4714FBAE}"/>
              </a:ext>
            </a:extLst>
          </p:cNvPr>
          <p:cNvSpPr/>
          <p:nvPr/>
        </p:nvSpPr>
        <p:spPr>
          <a:xfrm>
            <a:off x="5032444" y="2019750"/>
            <a:ext cx="475800" cy="475800"/>
          </a:xfrm>
          <a:prstGeom prst="ellipse">
            <a:avLst/>
          </a:prstGeom>
          <a:solidFill>
            <a:srgbClr val="046AC3"/>
          </a:solidFill>
          <a:ln w="9525" cap="flat" cmpd="sng">
            <a:solidFill>
              <a:srgbClr val="EDF5F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127;p19">
            <a:extLst>
              <a:ext uri="{FF2B5EF4-FFF2-40B4-BE49-F238E27FC236}">
                <a16:creationId xmlns:a16="http://schemas.microsoft.com/office/drawing/2014/main" id="{3F0B76A2-B28D-1B43-8B38-D47D5AE27E68}"/>
              </a:ext>
            </a:extLst>
          </p:cNvPr>
          <p:cNvSpPr/>
          <p:nvPr/>
        </p:nvSpPr>
        <p:spPr>
          <a:xfrm>
            <a:off x="4404369" y="2159850"/>
            <a:ext cx="900000" cy="900000"/>
          </a:xfrm>
          <a:prstGeom prst="ellipse">
            <a:avLst/>
          </a:prstGeom>
          <a:solidFill>
            <a:srgbClr val="EDF5FA"/>
          </a:solidFill>
          <a:ln w="9525" cap="flat" cmpd="sng">
            <a:solidFill>
              <a:srgbClr val="0375D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130;p19">
            <a:extLst>
              <a:ext uri="{FF2B5EF4-FFF2-40B4-BE49-F238E27FC236}">
                <a16:creationId xmlns:a16="http://schemas.microsoft.com/office/drawing/2014/main" id="{A4DB65EA-A90F-154F-959D-7556ADE70676}"/>
              </a:ext>
            </a:extLst>
          </p:cNvPr>
          <p:cNvSpPr/>
          <p:nvPr/>
        </p:nvSpPr>
        <p:spPr>
          <a:xfrm>
            <a:off x="6747353" y="2019750"/>
            <a:ext cx="475800" cy="475800"/>
          </a:xfrm>
          <a:prstGeom prst="ellipse">
            <a:avLst/>
          </a:prstGeom>
          <a:solidFill>
            <a:srgbClr val="046AC3"/>
          </a:solidFill>
          <a:ln w="9525" cap="flat" cmpd="sng">
            <a:solidFill>
              <a:srgbClr val="EDF5F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131;p19">
            <a:extLst>
              <a:ext uri="{FF2B5EF4-FFF2-40B4-BE49-F238E27FC236}">
                <a16:creationId xmlns:a16="http://schemas.microsoft.com/office/drawing/2014/main" id="{F3B08BE7-5EE0-2142-BBE5-2CE9728592F6}"/>
              </a:ext>
            </a:extLst>
          </p:cNvPr>
          <p:cNvSpPr/>
          <p:nvPr/>
        </p:nvSpPr>
        <p:spPr>
          <a:xfrm>
            <a:off x="6085690" y="2159850"/>
            <a:ext cx="900000" cy="900000"/>
          </a:xfrm>
          <a:prstGeom prst="ellipse">
            <a:avLst/>
          </a:prstGeom>
          <a:solidFill>
            <a:srgbClr val="EDF5FA"/>
          </a:solidFill>
          <a:ln w="9525" cap="flat" cmpd="sng">
            <a:solidFill>
              <a:srgbClr val="0375D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132;p19">
            <a:extLst>
              <a:ext uri="{FF2B5EF4-FFF2-40B4-BE49-F238E27FC236}">
                <a16:creationId xmlns:a16="http://schemas.microsoft.com/office/drawing/2014/main" id="{E3B4E69E-D3F8-1547-A084-0BEB6813FD17}"/>
              </a:ext>
            </a:extLst>
          </p:cNvPr>
          <p:cNvSpPr/>
          <p:nvPr/>
        </p:nvSpPr>
        <p:spPr>
          <a:xfrm>
            <a:off x="8439600" y="2019750"/>
            <a:ext cx="475800" cy="475800"/>
          </a:xfrm>
          <a:prstGeom prst="ellipse">
            <a:avLst/>
          </a:prstGeom>
          <a:solidFill>
            <a:srgbClr val="046AC3"/>
          </a:solidFill>
          <a:ln w="9525" cap="flat" cmpd="sng">
            <a:solidFill>
              <a:srgbClr val="EDF5F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1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133;p19">
            <a:extLst>
              <a:ext uri="{FF2B5EF4-FFF2-40B4-BE49-F238E27FC236}">
                <a16:creationId xmlns:a16="http://schemas.microsoft.com/office/drawing/2014/main" id="{DE0B7B26-3430-BA41-BFF5-20DCA66A8026}"/>
              </a:ext>
            </a:extLst>
          </p:cNvPr>
          <p:cNvSpPr/>
          <p:nvPr/>
        </p:nvSpPr>
        <p:spPr>
          <a:xfrm>
            <a:off x="7800600" y="2159850"/>
            <a:ext cx="900000" cy="900000"/>
          </a:xfrm>
          <a:prstGeom prst="ellipse">
            <a:avLst/>
          </a:prstGeom>
          <a:solidFill>
            <a:srgbClr val="EDF5FA"/>
          </a:solidFill>
          <a:ln w="9525" cap="flat" cmpd="sng">
            <a:solidFill>
              <a:srgbClr val="0375D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B2CF17BF-C7BF-3C40-87DB-FDC5CACD93FC}"/>
              </a:ext>
            </a:extLst>
          </p:cNvPr>
          <p:cNvSpPr/>
          <p:nvPr/>
        </p:nvSpPr>
        <p:spPr>
          <a:xfrm>
            <a:off x="990600" y="971550"/>
            <a:ext cx="8001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GB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How to be a good mentee:</a:t>
            </a:r>
          </a:p>
        </p:txBody>
      </p:sp>
      <p:pic>
        <p:nvPicPr>
          <p:cNvPr id="4" name="Gráfico 3" descr="Alvo">
            <a:extLst>
              <a:ext uri="{FF2B5EF4-FFF2-40B4-BE49-F238E27FC236}">
                <a16:creationId xmlns:a16="http://schemas.microsoft.com/office/drawing/2014/main" id="{F84CAF29-EC80-F040-B7A0-ED31945965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9600" y="2305050"/>
            <a:ext cx="609600" cy="609600"/>
          </a:xfrm>
          <a:prstGeom prst="rect">
            <a:avLst/>
          </a:prstGeom>
        </p:spPr>
      </p:pic>
      <p:pic>
        <p:nvPicPr>
          <p:cNvPr id="6" name="Gráfico 5" descr="Livro fechado">
            <a:extLst>
              <a:ext uri="{FF2B5EF4-FFF2-40B4-BE49-F238E27FC236}">
                <a16:creationId xmlns:a16="http://schemas.microsoft.com/office/drawing/2014/main" id="{F74A7362-C18D-DF4E-8CF9-42AE42092B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74260" y="2343150"/>
            <a:ext cx="533400" cy="533400"/>
          </a:xfrm>
          <a:prstGeom prst="rect">
            <a:avLst/>
          </a:prstGeom>
        </p:spPr>
      </p:pic>
      <p:pic>
        <p:nvPicPr>
          <p:cNvPr id="31" name="Gráfico 30" descr="Ejetar">
            <a:extLst>
              <a:ext uri="{FF2B5EF4-FFF2-40B4-BE49-F238E27FC236}">
                <a16:creationId xmlns:a16="http://schemas.microsoft.com/office/drawing/2014/main" id="{100C44C1-7BAA-FB4D-957F-8C603848EB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5400000">
            <a:off x="4648200" y="2343150"/>
            <a:ext cx="533400" cy="533400"/>
          </a:xfrm>
          <a:prstGeom prst="rect">
            <a:avLst/>
          </a:prstGeom>
        </p:spPr>
      </p:pic>
      <p:pic>
        <p:nvPicPr>
          <p:cNvPr id="33" name="Gráfico 32" descr="Sinalização">
            <a:extLst>
              <a:ext uri="{FF2B5EF4-FFF2-40B4-BE49-F238E27FC236}">
                <a16:creationId xmlns:a16="http://schemas.microsoft.com/office/drawing/2014/main" id="{1D0F63B8-EF0B-CF4D-9E04-673A54CF706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230890" y="2305050"/>
            <a:ext cx="609600" cy="609600"/>
          </a:xfrm>
          <a:prstGeom prst="rect">
            <a:avLst/>
          </a:prstGeom>
        </p:spPr>
      </p:pic>
      <p:pic>
        <p:nvPicPr>
          <p:cNvPr id="39" name="Gráfico 38" descr="Coração">
            <a:extLst>
              <a:ext uri="{FF2B5EF4-FFF2-40B4-BE49-F238E27FC236}">
                <a16:creationId xmlns:a16="http://schemas.microsoft.com/office/drawing/2014/main" id="{88639937-65E6-2741-9493-6C2C6297EFD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983900" y="2343150"/>
            <a:ext cx="533400" cy="533400"/>
          </a:xfrm>
          <a:prstGeom prst="rect">
            <a:avLst/>
          </a:prstGeom>
        </p:spPr>
      </p:pic>
      <p:sp>
        <p:nvSpPr>
          <p:cNvPr id="32" name="Marcador de Posição do Número do Diapositivo 2">
            <a:extLst>
              <a:ext uri="{FF2B5EF4-FFF2-40B4-BE49-F238E27FC236}">
                <a16:creationId xmlns:a16="http://schemas.microsoft.com/office/drawing/2014/main" id="{F239DF53-2D55-462A-B40A-77849839A816}"/>
              </a:ext>
            </a:extLst>
          </p:cNvPr>
          <p:cNvSpPr txBox="1">
            <a:spLocks/>
          </p:cNvSpPr>
          <p:nvPr/>
        </p:nvSpPr>
        <p:spPr>
          <a:xfrm>
            <a:off x="7924800" y="4705350"/>
            <a:ext cx="1060704" cy="30891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57264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97245A-FE13-4A24-8416-E97A7A8F2B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5415" y="895350"/>
            <a:ext cx="7519737" cy="3780974"/>
          </a:xfrm>
        </p:spPr>
        <p:txBody>
          <a:bodyPr lIns="91440" tIns="45720" rIns="91440" bIns="45720" anchor="t"/>
          <a:lstStyle/>
          <a:p>
            <a:pPr marL="514350" indent="-514350">
              <a:buAutoNum type="arabicPeriod"/>
            </a:pPr>
            <a:endParaRPr lang="en-US" sz="1600" dirty="0">
              <a:solidFill>
                <a:srgbClr val="404040"/>
              </a:solidFill>
              <a:latin typeface="Helvetica Neue" panose="02000503000000020004"/>
              <a:ea typeface="+mn-lt"/>
              <a:cs typeface="+mn-lt"/>
            </a:endParaRPr>
          </a:p>
          <a:p>
            <a:pPr marL="514350" indent="-514350">
              <a:buAutoNum type="arabicPeriod"/>
            </a:pPr>
            <a:r>
              <a:rPr lang="en-US" sz="1600" dirty="0">
                <a:solidFill>
                  <a:srgbClr val="404040"/>
                </a:solidFill>
                <a:latin typeface="Helvetica Neue" panose="02000503000000020004"/>
                <a:ea typeface="+mn-lt"/>
                <a:cs typeface="+mn-lt"/>
              </a:rPr>
              <a:t>How does the scheduling work in the platform?</a:t>
            </a:r>
          </a:p>
          <a:p>
            <a:pPr marL="514350" indent="-514350">
              <a:buAutoNum type="arabicPeriod"/>
            </a:pPr>
            <a:endParaRPr lang="en-US" sz="1600" dirty="0">
              <a:solidFill>
                <a:srgbClr val="404040"/>
              </a:solidFill>
              <a:latin typeface="Helvetica Neue" panose="02000503000000020004"/>
              <a:ea typeface="+mn-lt"/>
              <a:cs typeface="+mn-lt"/>
            </a:endParaRPr>
          </a:p>
          <a:p>
            <a:pPr marL="514350" indent="-514350">
              <a:buAutoNum type="arabicPeriod"/>
            </a:pPr>
            <a:r>
              <a:rPr lang="en-US" sz="1600" dirty="0">
                <a:solidFill>
                  <a:srgbClr val="404040"/>
                </a:solidFill>
                <a:latin typeface="Helvetica Neue" panose="02000503000000020004"/>
                <a:ea typeface="+mn-lt"/>
                <a:cs typeface="+mn-lt"/>
              </a:rPr>
              <a:t>What do I do if the mentee/mentor is not a good fit?</a:t>
            </a:r>
          </a:p>
          <a:p>
            <a:pPr marL="514350" indent="-514350">
              <a:buAutoNum type="arabicPeriod"/>
            </a:pPr>
            <a:endParaRPr lang="en-US" sz="1600" dirty="0">
              <a:solidFill>
                <a:srgbClr val="404040"/>
              </a:solidFill>
              <a:latin typeface="Helvetica Neue" panose="02000503000000020004"/>
              <a:cs typeface="Calibri"/>
            </a:endParaRPr>
          </a:p>
          <a:p>
            <a:pPr marL="514350" indent="-514350">
              <a:buAutoNum type="arabicPeriod"/>
            </a:pPr>
            <a:r>
              <a:rPr lang="en-US" sz="1600" dirty="0">
                <a:solidFill>
                  <a:srgbClr val="404040"/>
                </a:solidFill>
                <a:latin typeface="Helvetica Neue" panose="02000503000000020004"/>
                <a:ea typeface="+mn-lt"/>
                <a:cs typeface="+mn-lt"/>
              </a:rPr>
              <a:t>What do I do if I missed the approval for my mentee? </a:t>
            </a:r>
          </a:p>
          <a:p>
            <a:pPr marL="514350" indent="-514350">
              <a:buAutoNum type="arabicPeriod"/>
            </a:pPr>
            <a:endParaRPr lang="en-US" sz="1600" dirty="0">
              <a:solidFill>
                <a:srgbClr val="404040"/>
              </a:solidFill>
              <a:latin typeface="Helvetica Neue" panose="02000503000000020004"/>
              <a:ea typeface="+mn-lt"/>
              <a:cs typeface="+mn-lt"/>
            </a:endParaRPr>
          </a:p>
          <a:p>
            <a:pPr marL="457200" indent="-457200">
              <a:buAutoNum type="arabicPeriod"/>
            </a:pPr>
            <a:r>
              <a:rPr lang="en-US" sz="1600" dirty="0">
                <a:solidFill>
                  <a:srgbClr val="404040"/>
                </a:solidFill>
                <a:latin typeface="Helvetica Neue" panose="02000503000000020004"/>
                <a:ea typeface="+mn-lt"/>
                <a:cs typeface="+mn-lt"/>
              </a:rPr>
              <a:t>How do I effectively prepare for my session? What are things </a:t>
            </a:r>
            <a:r>
              <a:rPr lang="en-US" sz="1600" i="1" dirty="0">
                <a:solidFill>
                  <a:srgbClr val="404040"/>
                </a:solidFill>
                <a:latin typeface="Helvetica Neue" panose="02000503000000020004"/>
                <a:ea typeface="+mn-lt"/>
                <a:cs typeface="+mn-lt"/>
              </a:rPr>
              <a:t>not to do</a:t>
            </a:r>
            <a:r>
              <a:rPr lang="en-US" sz="1600" dirty="0">
                <a:solidFill>
                  <a:srgbClr val="404040"/>
                </a:solidFill>
                <a:latin typeface="Helvetica Neue" panose="02000503000000020004"/>
                <a:ea typeface="+mn-lt"/>
                <a:cs typeface="+mn-lt"/>
              </a:rPr>
              <a:t> in my session?</a:t>
            </a:r>
          </a:p>
          <a:p>
            <a:pPr marL="457200" indent="-457200">
              <a:buAutoNum type="arabicPeriod"/>
            </a:pPr>
            <a:endParaRPr lang="en-US" sz="1600" dirty="0">
              <a:solidFill>
                <a:srgbClr val="404040"/>
              </a:solidFill>
              <a:latin typeface="Helvetica Neue" panose="02000503000000020004"/>
              <a:cs typeface="Calibri"/>
            </a:endParaRPr>
          </a:p>
          <a:p>
            <a:pPr marL="514350" indent="-514350">
              <a:buAutoNum type="arabicPeriod"/>
            </a:pPr>
            <a:r>
              <a:rPr lang="en-US" sz="1600" dirty="0">
                <a:solidFill>
                  <a:srgbClr val="404040"/>
                </a:solidFill>
                <a:latin typeface="Helvetica Neue" panose="02000503000000020004"/>
                <a:ea typeface="+mn-lt"/>
                <a:cs typeface="+mn-lt"/>
              </a:rPr>
              <a:t>Do I need to complete feedback? Does this get shared with my mentor/mentee?</a:t>
            </a:r>
          </a:p>
          <a:p>
            <a:pPr marL="514350" indent="-514350">
              <a:buAutoNum type="arabicPeriod"/>
            </a:pPr>
            <a:endParaRPr lang="en-US" sz="1600" dirty="0">
              <a:solidFill>
                <a:srgbClr val="404040"/>
              </a:solidFill>
              <a:latin typeface="Helvetica Neue" panose="02000503000000020004"/>
              <a:ea typeface="+mn-lt"/>
              <a:cs typeface="+mn-lt"/>
            </a:endParaRPr>
          </a:p>
          <a:p>
            <a:pPr marL="514350" indent="-514350">
              <a:buAutoNum type="arabicPeriod"/>
            </a:pPr>
            <a:r>
              <a:rPr lang="en-US" sz="1600" dirty="0">
                <a:solidFill>
                  <a:srgbClr val="404040"/>
                </a:solidFill>
                <a:latin typeface="Helvetica Neue" panose="02000503000000020004"/>
                <a:ea typeface="+mn-lt"/>
                <a:cs typeface="+mn-lt"/>
              </a:rPr>
              <a:t>What happens if I am not getting emails?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9526DB0-D3CB-457F-8A84-E845C842E0B8}"/>
              </a:ext>
            </a:extLst>
          </p:cNvPr>
          <p:cNvSpPr txBox="1">
            <a:spLocks/>
          </p:cNvSpPr>
          <p:nvPr/>
        </p:nvSpPr>
        <p:spPr>
          <a:xfrm>
            <a:off x="990600" y="224800"/>
            <a:ext cx="6014037" cy="670550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rgbClr val="00AFF4"/>
                </a:solidFill>
                <a:latin typeface="Century Gothic"/>
              </a:rPr>
              <a:t>FAQ's</a:t>
            </a:r>
            <a:endParaRPr lang="en-US" dirty="0"/>
          </a:p>
        </p:txBody>
      </p:sp>
      <p:sp>
        <p:nvSpPr>
          <p:cNvPr id="5" name="Marcador de Posição do Número do Diapositivo 2">
            <a:extLst>
              <a:ext uri="{FF2B5EF4-FFF2-40B4-BE49-F238E27FC236}">
                <a16:creationId xmlns:a16="http://schemas.microsoft.com/office/drawing/2014/main" id="{EF2AF23F-117C-4963-8B34-54B35D6333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4800" y="4705350"/>
            <a:ext cx="1060704" cy="308912"/>
          </a:xfrm>
        </p:spPr>
        <p:txBody>
          <a:bodyPr/>
          <a:lstStyle/>
          <a:p>
            <a:pPr algn="r"/>
            <a:fld id="{10B92206-34F8-2E48-9932-F0827C430588}" type="slidenum">
              <a:rPr lang="en-GB" smtClean="0"/>
              <a:t>13</a:t>
            </a:fld>
            <a:r>
              <a:rPr lang="en-GB"/>
              <a:t>/20</a:t>
            </a:r>
          </a:p>
          <a:p>
            <a:pPr algn="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916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F86943E4-CC35-4846-A685-C5DFDB700CF5}"/>
              </a:ext>
            </a:extLst>
          </p:cNvPr>
          <p:cNvSpPr txBox="1">
            <a:spLocks/>
          </p:cNvSpPr>
          <p:nvPr/>
        </p:nvSpPr>
        <p:spPr>
          <a:xfrm>
            <a:off x="990600" y="224800"/>
            <a:ext cx="6014037" cy="670550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>
                <a:solidFill>
                  <a:srgbClr val="00AFF4"/>
                </a:solidFill>
                <a:latin typeface="Century Gothic" panose="020B0502020202020204" pitchFamily="34" charset="0"/>
              </a:rPr>
              <a:t>Questions &amp; Answers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E973EDA9-82B6-6D45-AEDD-6DA2ECA6DA8B}"/>
              </a:ext>
            </a:extLst>
          </p:cNvPr>
          <p:cNvSpPr/>
          <p:nvPr/>
        </p:nvSpPr>
        <p:spPr>
          <a:xfrm>
            <a:off x="683188" y="3435346"/>
            <a:ext cx="38862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b="1">
                <a:solidFill>
                  <a:schemeClr val="tx1">
                    <a:lumMod val="75000"/>
                    <a:lumOff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Write </a:t>
            </a:r>
            <a:r>
              <a:rPr lang="en-GB" sz="1600">
                <a:solidFill>
                  <a:schemeClr val="tx1">
                    <a:lumMod val="75000"/>
                    <a:lumOff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your questions</a:t>
            </a:r>
            <a:r>
              <a:rPr lang="en-GB" sz="1600" b="1">
                <a:solidFill>
                  <a:schemeClr val="tx1">
                    <a:lumMod val="75000"/>
                    <a:lumOff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in the chat-box.</a:t>
            </a:r>
          </a:p>
          <a:p>
            <a:pPr algn="ctr"/>
            <a:r>
              <a:rPr lang="en-GB" sz="1600">
                <a:solidFill>
                  <a:schemeClr val="tx1">
                    <a:lumMod val="75000"/>
                    <a:lumOff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Or</a:t>
            </a:r>
            <a:r>
              <a:rPr lang="en-GB" sz="1600" b="1">
                <a:solidFill>
                  <a:schemeClr val="tx1">
                    <a:lumMod val="75000"/>
                    <a:lumOff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raise your hand </a:t>
            </a:r>
            <a:r>
              <a:rPr lang="en-GB" sz="1600">
                <a:solidFill>
                  <a:schemeClr val="tx1">
                    <a:lumMod val="75000"/>
                    <a:lumOff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to speak.</a:t>
            </a:r>
          </a:p>
        </p:txBody>
      </p:sp>
      <p:sp>
        <p:nvSpPr>
          <p:cNvPr id="6" name="Marcador de Posição do Número do Diapositivo 2">
            <a:extLst>
              <a:ext uri="{FF2B5EF4-FFF2-40B4-BE49-F238E27FC236}">
                <a16:creationId xmlns:a16="http://schemas.microsoft.com/office/drawing/2014/main" id="{C14ABB38-598E-B440-80CA-CD8E4FB70B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4800" y="4705350"/>
            <a:ext cx="1060704" cy="308912"/>
          </a:xfrm>
        </p:spPr>
        <p:txBody>
          <a:bodyPr/>
          <a:lstStyle/>
          <a:p>
            <a:pPr algn="r"/>
            <a:endParaRPr lang="en-GB" dirty="0"/>
          </a:p>
        </p:txBody>
      </p:sp>
      <p:pic>
        <p:nvPicPr>
          <p:cNvPr id="3" name="Gráfico 2" descr="Chat">
            <a:extLst>
              <a:ext uri="{FF2B5EF4-FFF2-40B4-BE49-F238E27FC236}">
                <a16:creationId xmlns:a16="http://schemas.microsoft.com/office/drawing/2014/main" id="{71318077-B06F-704C-8EA4-DE41442AB9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71264" y="1581150"/>
            <a:ext cx="1981200" cy="19812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77FEA5A3-CEF3-1E4C-965E-280F0CF48981}"/>
              </a:ext>
            </a:extLst>
          </p:cNvPr>
          <p:cNvSpPr txBox="1"/>
          <p:nvPr/>
        </p:nvSpPr>
        <p:spPr>
          <a:xfrm>
            <a:off x="2245288" y="233175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>
                <a:solidFill>
                  <a:schemeClr val="accent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Q&amp;A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0BE0EDA-AF98-48E2-8D66-FAAE59CE1014}"/>
              </a:ext>
            </a:extLst>
          </p:cNvPr>
          <p:cNvSpPr/>
          <p:nvPr/>
        </p:nvSpPr>
        <p:spPr>
          <a:xfrm>
            <a:off x="5652000" y="1243369"/>
            <a:ext cx="3492000" cy="349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Retângulo 16">
            <a:extLst>
              <a:ext uri="{FF2B5EF4-FFF2-40B4-BE49-F238E27FC236}">
                <a16:creationId xmlns:a16="http://schemas.microsoft.com/office/drawing/2014/main" id="{4103B039-FEFD-42DE-B7EC-4A1776E9944C}"/>
              </a:ext>
            </a:extLst>
          </p:cNvPr>
          <p:cNvSpPr/>
          <p:nvPr/>
        </p:nvSpPr>
        <p:spPr>
          <a:xfrm>
            <a:off x="7523747" y="2364354"/>
            <a:ext cx="14449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n-GB" sz="1400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</a:p>
        </p:txBody>
      </p:sp>
      <p:sp>
        <p:nvSpPr>
          <p:cNvPr id="8" name="Google Shape;75;p15">
            <a:extLst>
              <a:ext uri="{FF2B5EF4-FFF2-40B4-BE49-F238E27FC236}">
                <a16:creationId xmlns:a16="http://schemas.microsoft.com/office/drawing/2014/main" id="{D3C24F92-51C8-4D9F-BC66-9FADD175A8AD}"/>
              </a:ext>
            </a:extLst>
          </p:cNvPr>
          <p:cNvSpPr/>
          <p:nvPr/>
        </p:nvSpPr>
        <p:spPr>
          <a:xfrm>
            <a:off x="5089705" y="2438426"/>
            <a:ext cx="2514352" cy="256584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35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F86943E4-CC35-4846-A685-C5DFDB700CF5}"/>
              </a:ext>
            </a:extLst>
          </p:cNvPr>
          <p:cNvSpPr txBox="1">
            <a:spLocks/>
          </p:cNvSpPr>
          <p:nvPr/>
        </p:nvSpPr>
        <p:spPr>
          <a:xfrm>
            <a:off x="990600" y="224800"/>
            <a:ext cx="6014037" cy="670550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>
                <a:solidFill>
                  <a:srgbClr val="00AFF4"/>
                </a:solidFill>
                <a:latin typeface="Century Gothic" panose="020B0502020202020204" pitchFamily="34" charset="0"/>
              </a:rPr>
              <a:t>Closing</a:t>
            </a:r>
          </a:p>
        </p:txBody>
      </p:sp>
      <p:sp>
        <p:nvSpPr>
          <p:cNvPr id="11" name="Marcador de Posição do Número do Diapositivo 1">
            <a:extLst>
              <a:ext uri="{FF2B5EF4-FFF2-40B4-BE49-F238E27FC236}">
                <a16:creationId xmlns:a16="http://schemas.microsoft.com/office/drawing/2014/main" id="{23684BC7-4BEF-6845-9C13-17472D12CC7F}"/>
              </a:ext>
            </a:extLst>
          </p:cNvPr>
          <p:cNvSpPr txBox="1">
            <a:spLocks/>
          </p:cNvSpPr>
          <p:nvPr/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0000000-1234-1234-1234-123412341234}" type="slidenum">
              <a:rPr lang="pt-PT" smtClean="0"/>
              <a:pPr algn="r"/>
              <a:t>15</a:t>
            </a:fld>
            <a:r>
              <a:rPr lang="pt-PT"/>
              <a:t>/20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76E05FD0-7FDA-D145-9650-3ADF7AB1CF8E}"/>
              </a:ext>
            </a:extLst>
          </p:cNvPr>
          <p:cNvSpPr/>
          <p:nvPr/>
        </p:nvSpPr>
        <p:spPr>
          <a:xfrm>
            <a:off x="3677870" y="2083910"/>
            <a:ext cx="257036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Please answer a </a:t>
            </a:r>
            <a:r>
              <a:rPr lang="en-GB" sz="1400" b="1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one-minute feedback survey</a:t>
            </a:r>
            <a:r>
              <a:rPr lang="en-GB" sz="14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on this session.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1C71A7C2-247E-1A4F-9925-7A0558CDB72C}"/>
              </a:ext>
            </a:extLst>
          </p:cNvPr>
          <p:cNvSpPr/>
          <p:nvPr/>
        </p:nvSpPr>
        <p:spPr>
          <a:xfrm>
            <a:off x="3677870" y="2869246"/>
            <a:ext cx="2209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40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Use the </a:t>
            </a:r>
            <a:r>
              <a:rPr lang="en-GB" sz="1400" b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QR code</a:t>
            </a:r>
            <a:r>
              <a:rPr lang="en-GB" sz="140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or click the </a:t>
            </a:r>
            <a:r>
              <a:rPr lang="en-GB" sz="1400" b="1" u="sng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link in the chat-box </a:t>
            </a:r>
            <a:r>
              <a:rPr lang="en-GB" sz="140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to access.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12CF44F-AD18-684D-8792-0F537E8A22E4}"/>
              </a:ext>
            </a:extLst>
          </p:cNvPr>
          <p:cNvSpPr/>
          <p:nvPr/>
        </p:nvSpPr>
        <p:spPr>
          <a:xfrm>
            <a:off x="850169" y="1192976"/>
            <a:ext cx="2359670" cy="2318511"/>
          </a:xfrm>
          <a:prstGeom prst="ellipse">
            <a:avLst/>
          </a:prstGeom>
          <a:solidFill>
            <a:srgbClr val="00AD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32942353-7804-9A44-9450-8F16F7A9BD07}"/>
              </a:ext>
            </a:extLst>
          </p:cNvPr>
          <p:cNvSpPr/>
          <p:nvPr/>
        </p:nvSpPr>
        <p:spPr>
          <a:xfrm>
            <a:off x="1308156" y="1790379"/>
            <a:ext cx="16002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Thank you!</a:t>
            </a: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C06518ED-16BA-4E48-BE45-652C4D0986A9}"/>
              </a:ext>
            </a:extLst>
          </p:cNvPr>
          <p:cNvSpPr/>
          <p:nvPr/>
        </p:nvSpPr>
        <p:spPr>
          <a:xfrm>
            <a:off x="1115604" y="2256619"/>
            <a:ext cx="1828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Contact us at </a:t>
            </a:r>
            <a:r>
              <a:rPr lang="en-GB" sz="1400">
                <a:solidFill>
                  <a:schemeClr val="accent6">
                    <a:lumMod val="60000"/>
                    <a:lumOff val="4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mentoring@un.org</a:t>
            </a:r>
            <a:endParaRPr lang="en-GB" sz="1400">
              <a:solidFill>
                <a:schemeClr val="accent6">
                  <a:lumMod val="60000"/>
                  <a:lumOff val="40000"/>
                </a:schemeClr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3373FE0-AE6C-48C7-9E8B-EE9F59DC185D}"/>
              </a:ext>
            </a:extLst>
          </p:cNvPr>
          <p:cNvSpPr/>
          <p:nvPr/>
        </p:nvSpPr>
        <p:spPr>
          <a:xfrm>
            <a:off x="3008705" y="895350"/>
            <a:ext cx="3680658" cy="3329164"/>
          </a:xfrm>
          <a:prstGeom prst="ellipse">
            <a:avLst/>
          </a:prstGeom>
          <a:solidFill>
            <a:srgbClr val="006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9" name="Retângulo 19">
            <a:extLst>
              <a:ext uri="{FF2B5EF4-FFF2-40B4-BE49-F238E27FC236}">
                <a16:creationId xmlns:a16="http://schemas.microsoft.com/office/drawing/2014/main" id="{FB2889E5-98BF-40D6-9D82-FA38E5426E9A}"/>
              </a:ext>
            </a:extLst>
          </p:cNvPr>
          <p:cNvSpPr/>
          <p:nvPr/>
        </p:nvSpPr>
        <p:spPr>
          <a:xfrm>
            <a:off x="3742522" y="1427869"/>
            <a:ext cx="2213023" cy="338554"/>
          </a:xfrm>
          <a:prstGeom prst="rect">
            <a:avLst/>
          </a:prstGeom>
          <a:solidFill>
            <a:srgbClr val="006AC3"/>
          </a:solidFill>
        </p:spPr>
        <p:txBody>
          <a:bodyPr wrap="square">
            <a:spAutoFit/>
          </a:bodyPr>
          <a:lstStyle/>
          <a:p>
            <a:pPr algn="ctr"/>
            <a:r>
              <a:rPr lang="en-GB" sz="1600" b="1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Resource Links</a:t>
            </a:r>
          </a:p>
        </p:txBody>
      </p:sp>
      <p:sp>
        <p:nvSpPr>
          <p:cNvPr id="26" name="Retângulo 20">
            <a:extLst>
              <a:ext uri="{FF2B5EF4-FFF2-40B4-BE49-F238E27FC236}">
                <a16:creationId xmlns:a16="http://schemas.microsoft.com/office/drawing/2014/main" id="{33A7ED3A-CC12-4936-AC74-933B7D33C026}"/>
              </a:ext>
            </a:extLst>
          </p:cNvPr>
          <p:cNvSpPr/>
          <p:nvPr/>
        </p:nvSpPr>
        <p:spPr>
          <a:xfrm>
            <a:off x="3450067" y="1872252"/>
            <a:ext cx="2832571" cy="1169551"/>
          </a:xfrm>
          <a:prstGeom prst="rect">
            <a:avLst/>
          </a:prstGeom>
          <a:solidFill>
            <a:srgbClr val="006AC3"/>
          </a:solidFill>
        </p:spPr>
        <p:txBody>
          <a:bodyPr wrap="square">
            <a:spAutoFit/>
          </a:bodyPr>
          <a:lstStyle/>
          <a:p>
            <a:endParaRPr lang="en-US" sz="1000" dirty="0">
              <a:solidFill>
                <a:schemeClr val="bg1"/>
              </a:solidFill>
              <a:latin typeface="Helvetica Neue" panose="02000503000000020004"/>
            </a:endParaRPr>
          </a:p>
          <a:p>
            <a:r>
              <a:rPr lang="en-US" sz="1000" dirty="0">
                <a:solidFill>
                  <a:schemeClr val="bg1"/>
                </a:solidFill>
                <a:latin typeface="Helvetica Neue" panose="02000503000000020004"/>
              </a:rPr>
              <a:t>The link to the resources on the HR Portal are here: </a:t>
            </a:r>
            <a:r>
              <a:rPr lang="en-US" sz="1000" u="sng" dirty="0">
                <a:solidFill>
                  <a:srgbClr val="FFC000"/>
                </a:solidFill>
                <a:latin typeface="Helvetica Neue" panose="02000503000000020004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https://hr.un.org/together-resources</a:t>
            </a:r>
            <a:endParaRPr lang="en-US" sz="1000" dirty="0">
              <a:solidFill>
                <a:srgbClr val="FFC000"/>
              </a:solidFill>
              <a:latin typeface="Helvetica Neue" panose="02000503000000020004"/>
            </a:endParaRPr>
          </a:p>
          <a:p>
            <a:endParaRPr lang="en-US" sz="1000" dirty="0">
              <a:solidFill>
                <a:schemeClr val="bg1"/>
              </a:solidFill>
              <a:latin typeface="Helvetica Neue" panose="02000503000000020004"/>
            </a:endParaRPr>
          </a:p>
          <a:p>
            <a:r>
              <a:rPr lang="en-US" sz="1000" dirty="0">
                <a:solidFill>
                  <a:schemeClr val="bg1"/>
                </a:solidFill>
                <a:latin typeface="Helvetica Neue" panose="02000503000000020004"/>
              </a:rPr>
              <a:t>The link to the same resources on the platform are here: </a:t>
            </a:r>
            <a:r>
              <a:rPr lang="en-US" sz="1000" u="sng" dirty="0">
                <a:solidFill>
                  <a:srgbClr val="FFC000"/>
                </a:solidFill>
                <a:latin typeface="Helvetica Neue" panose="02000503000000020004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United Nations - Together Mentorship Platform (togetherplatform.com)</a:t>
            </a:r>
            <a:endParaRPr lang="en-US" sz="1000" dirty="0">
              <a:solidFill>
                <a:srgbClr val="FFC000"/>
              </a:solidFill>
              <a:latin typeface="Helvetica Neue" panose="02000503000000020004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A99A9A9-8021-4940-9238-4DA370929B04}"/>
              </a:ext>
            </a:extLst>
          </p:cNvPr>
          <p:cNvSpPr/>
          <p:nvPr/>
        </p:nvSpPr>
        <p:spPr>
          <a:xfrm>
            <a:off x="6211995" y="1951821"/>
            <a:ext cx="2736174" cy="2732721"/>
          </a:xfrm>
          <a:prstGeom prst="ellipse">
            <a:avLst/>
          </a:prstGeom>
          <a:solidFill>
            <a:srgbClr val="00AD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000">
              <a:latin typeface="Helvetica Neue" panose="02000503000000020004"/>
            </a:endParaRPr>
          </a:p>
          <a:p>
            <a:endParaRPr lang="en-US" sz="1000">
              <a:latin typeface="Helvetica Neue" panose="02000503000000020004"/>
            </a:endParaRPr>
          </a:p>
        </p:txBody>
      </p:sp>
      <p:sp>
        <p:nvSpPr>
          <p:cNvPr id="27" name="Retângulo 19">
            <a:extLst>
              <a:ext uri="{FF2B5EF4-FFF2-40B4-BE49-F238E27FC236}">
                <a16:creationId xmlns:a16="http://schemas.microsoft.com/office/drawing/2014/main" id="{D8C3C4DA-5F1D-4E10-9CF5-E5B64E4AACB9}"/>
              </a:ext>
            </a:extLst>
          </p:cNvPr>
          <p:cNvSpPr/>
          <p:nvPr/>
        </p:nvSpPr>
        <p:spPr>
          <a:xfrm>
            <a:off x="6476033" y="2428908"/>
            <a:ext cx="221302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b="1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Navigation Links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D05A78-C8A1-432A-B34F-EDD0A7874E9A}"/>
              </a:ext>
            </a:extLst>
          </p:cNvPr>
          <p:cNvSpPr txBox="1"/>
          <p:nvPr/>
        </p:nvSpPr>
        <p:spPr>
          <a:xfrm>
            <a:off x="6467997" y="2970460"/>
            <a:ext cx="21833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solidFill>
                  <a:schemeClr val="bg1"/>
                </a:solidFill>
                <a:latin typeface="Helvetica Neue" panose="02000503000000020004"/>
              </a:rPr>
              <a:t>The link to your profile is here: </a:t>
            </a:r>
            <a:r>
              <a:rPr lang="en-US" sz="1000" u="sng">
                <a:solidFill>
                  <a:schemeClr val="accent6">
                    <a:lumMod val="60000"/>
                    <a:lumOff val="40000"/>
                  </a:schemeClr>
                </a:solidFill>
                <a:latin typeface="Helvetica Neue" panose="02000503000000020004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https://my.togetherplatform.com/user/profile</a:t>
            </a:r>
            <a:endParaRPr lang="en-US" sz="1000">
              <a:solidFill>
                <a:schemeClr val="accent6">
                  <a:lumMod val="60000"/>
                  <a:lumOff val="40000"/>
                </a:schemeClr>
              </a:solidFill>
              <a:latin typeface="Helvetica Neue" panose="02000503000000020004"/>
            </a:endParaRPr>
          </a:p>
          <a:p>
            <a:endParaRPr lang="en-US" sz="1000">
              <a:solidFill>
                <a:schemeClr val="bg1"/>
              </a:solidFill>
              <a:latin typeface="Helvetica Neue" panose="02000503000000020004"/>
            </a:endParaRPr>
          </a:p>
          <a:p>
            <a:r>
              <a:rPr lang="en-US" sz="1000">
                <a:solidFill>
                  <a:schemeClr val="bg1"/>
                </a:solidFill>
                <a:latin typeface="Helvetica Neue" panose="02000503000000020004"/>
              </a:rPr>
              <a:t>The link to the HR Portal is here: </a:t>
            </a:r>
            <a:r>
              <a:rPr lang="en-US" sz="1000" u="sng">
                <a:solidFill>
                  <a:schemeClr val="accent6">
                    <a:lumMod val="60000"/>
                    <a:lumOff val="40000"/>
                  </a:schemeClr>
                </a:solidFill>
                <a:latin typeface="Helvetica Neue" panose="02000503000000020004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https://hr.un.org/mentoring</a:t>
            </a:r>
            <a:endParaRPr lang="en-US" sz="1000">
              <a:solidFill>
                <a:schemeClr val="accent6">
                  <a:lumMod val="60000"/>
                  <a:lumOff val="40000"/>
                </a:schemeClr>
              </a:solidFill>
              <a:latin typeface="Helvetica Neue" panose="0200050300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3481341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8BE65-3270-45B5-999B-B3A5C4BB6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224800"/>
            <a:ext cx="6014037" cy="670550"/>
          </a:xfrm>
        </p:spPr>
        <p:txBody>
          <a:bodyPr anchor="t">
            <a:normAutofit/>
          </a:bodyPr>
          <a:lstStyle/>
          <a:p>
            <a:pPr algn="l"/>
            <a:r>
              <a:rPr lang="en-US" sz="2800" b="1" dirty="0">
                <a:solidFill>
                  <a:srgbClr val="00AFF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Agenda</a:t>
            </a:r>
          </a:p>
        </p:txBody>
      </p:sp>
      <p:sp>
        <p:nvSpPr>
          <p:cNvPr id="12" name="文本框 62">
            <a:extLst>
              <a:ext uri="{FF2B5EF4-FFF2-40B4-BE49-F238E27FC236}">
                <a16:creationId xmlns:a16="http://schemas.microsoft.com/office/drawing/2014/main" id="{E3B121C2-E22E-437E-9537-8F9BB4B27A10}"/>
              </a:ext>
            </a:extLst>
          </p:cNvPr>
          <p:cNvSpPr txBox="1"/>
          <p:nvPr/>
        </p:nvSpPr>
        <p:spPr>
          <a:xfrm>
            <a:off x="948267" y="1429919"/>
            <a:ext cx="3623733" cy="166821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rPr>
              <a:t>Overview 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en-US" altLang="zh-CN" sz="1400" dirty="0">
                <a:solidFill>
                  <a:srgbClr val="404040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rPr>
              <a:t>How does it work?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en-US" altLang="zh-CN" sz="1400" dirty="0">
                <a:solidFill>
                  <a:srgbClr val="404040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rPr>
              <a:t>Networking feature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en-US" altLang="zh-CN" sz="1400" dirty="0">
                <a:solidFill>
                  <a:srgbClr val="40404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Best practices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en-US" altLang="zh-CN" sz="1400" dirty="0">
                <a:solidFill>
                  <a:srgbClr val="40404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Q&amp;A</a:t>
            </a:r>
          </a:p>
        </p:txBody>
      </p:sp>
      <p:sp>
        <p:nvSpPr>
          <p:cNvPr id="3" name="Marcador de Posição do Número do Diapositivo 2">
            <a:extLst>
              <a:ext uri="{FF2B5EF4-FFF2-40B4-BE49-F238E27FC236}">
                <a16:creationId xmlns:a16="http://schemas.microsoft.com/office/drawing/2014/main" id="{6BC3C673-CA09-8B44-8F14-A46111EAF5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77200" y="4781550"/>
            <a:ext cx="1060704" cy="308912"/>
          </a:xfrm>
          <a:prstGeom prst="rect">
            <a:avLst/>
          </a:prstGeom>
        </p:spPr>
        <p:txBody>
          <a:bodyPr/>
          <a:lstStyle/>
          <a:p>
            <a:fld id="{B908C39C-7168-4A13-8129-584DD1307393}" type="slidenum">
              <a:rPr lang="en-GB" smtClean="0">
                <a:latin typeface="Roboto" panose="02000000000000000000" pitchFamily="2" charset="0"/>
                <a:ea typeface="Roboto" panose="02000000000000000000" pitchFamily="2" charset="0"/>
              </a:rPr>
              <a:pPr/>
              <a:t>2</a:t>
            </a:fld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FEECD7-04D9-4F7A-B7C8-429200E96E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641" y="419100"/>
            <a:ext cx="4653359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82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2AD2449-5EB1-45A9-BB24-CD8383BD89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191" y="0"/>
            <a:ext cx="635882" cy="51435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A694646-FA9C-40D6-92E8-F120C846491F}"/>
              </a:ext>
            </a:extLst>
          </p:cNvPr>
          <p:cNvSpPr/>
          <p:nvPr/>
        </p:nvSpPr>
        <p:spPr>
          <a:xfrm>
            <a:off x="1053335" y="661604"/>
            <a:ext cx="4299353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200" dirty="0">
              <a:solidFill>
                <a:srgbClr val="333333"/>
              </a:solidFill>
              <a:latin typeface="Century Gothic" panose="020B05020202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333333"/>
              </a:solidFill>
              <a:latin typeface="Century Gothic" panose="020B05020202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3333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Based on a spirit of generosity and civility.</a:t>
            </a:r>
          </a:p>
          <a:p>
            <a:endParaRPr lang="en-US" sz="1600" dirty="0">
              <a:solidFill>
                <a:srgbClr val="333333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3333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Democratizes mentoring…making it possible for everyone, regardless of category, level, job network or UN system entity.</a:t>
            </a:r>
          </a:p>
          <a:p>
            <a:endParaRPr lang="en-US" sz="1600" dirty="0">
              <a:solidFill>
                <a:srgbClr val="333333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3333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An external software platform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333333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3333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Registration and pairing are ongoing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333333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7628708-9C06-498C-84FF-375F3E95820F}"/>
              </a:ext>
            </a:extLst>
          </p:cNvPr>
          <p:cNvSpPr txBox="1">
            <a:spLocks/>
          </p:cNvSpPr>
          <p:nvPr/>
        </p:nvSpPr>
        <p:spPr>
          <a:xfrm>
            <a:off x="798740" y="289734"/>
            <a:ext cx="6014037" cy="670550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err="1">
                <a:solidFill>
                  <a:srgbClr val="00AFF4"/>
                </a:solidFill>
                <a:latin typeface="Century Gothic" panose="020B0502020202020204" pitchFamily="34" charset="0"/>
              </a:rPr>
              <a:t>Programme</a:t>
            </a:r>
            <a:r>
              <a:rPr lang="en-US" sz="2800" b="1" dirty="0">
                <a:solidFill>
                  <a:srgbClr val="00AFF4"/>
                </a:solidFill>
                <a:latin typeface="Century Gothic" panose="020B0502020202020204" pitchFamily="34" charset="0"/>
              </a:rPr>
              <a:t> overview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EFBE336-0C87-4602-9510-862738D976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8597" y="4139479"/>
            <a:ext cx="1493252" cy="87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905836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962E19B-2CB1-4863-BD86-D7369F60FBB5}"/>
              </a:ext>
            </a:extLst>
          </p:cNvPr>
          <p:cNvSpPr txBox="1">
            <a:spLocks/>
          </p:cNvSpPr>
          <p:nvPr/>
        </p:nvSpPr>
        <p:spPr>
          <a:xfrm>
            <a:off x="684440" y="292969"/>
            <a:ext cx="6014037" cy="670550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rgbClr val="00AFF4"/>
                </a:solidFill>
                <a:latin typeface="Century Gothic" panose="020B0502020202020204" pitchFamily="34" charset="0"/>
              </a:rPr>
              <a:t>How Does it Work? 6 Steps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AD2449-5EB1-45A9-BB24-CD8383BD89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191" y="0"/>
            <a:ext cx="635882" cy="5143500"/>
          </a:xfrm>
          <a:prstGeom prst="rect">
            <a:avLst/>
          </a:prstGeom>
        </p:spPr>
      </p:pic>
      <p:sp>
        <p:nvSpPr>
          <p:cNvPr id="32" name="Arrow: Pentagon 31">
            <a:extLst>
              <a:ext uri="{FF2B5EF4-FFF2-40B4-BE49-F238E27FC236}">
                <a16:creationId xmlns:a16="http://schemas.microsoft.com/office/drawing/2014/main" id="{BEDC322A-5405-44A5-ACAD-F82BB8FB873A}"/>
              </a:ext>
            </a:extLst>
          </p:cNvPr>
          <p:cNvSpPr/>
          <p:nvPr/>
        </p:nvSpPr>
        <p:spPr>
          <a:xfrm>
            <a:off x="756801" y="852617"/>
            <a:ext cx="953797" cy="616199"/>
          </a:xfrm>
          <a:prstGeom prst="homePlat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F7C9F19-DACD-4B9C-B534-DA4D3079EE48}"/>
              </a:ext>
            </a:extLst>
          </p:cNvPr>
          <p:cNvGrpSpPr/>
          <p:nvPr/>
        </p:nvGrpSpPr>
        <p:grpSpPr>
          <a:xfrm>
            <a:off x="1554078" y="849484"/>
            <a:ext cx="5476273" cy="616198"/>
            <a:chOff x="2189480" y="2153920"/>
            <a:chExt cx="7213599" cy="1137920"/>
          </a:xfrm>
        </p:grpSpPr>
        <p:sp>
          <p:nvSpPr>
            <p:cNvPr id="34" name="Arrow: Chevron 33">
              <a:extLst>
                <a:ext uri="{FF2B5EF4-FFF2-40B4-BE49-F238E27FC236}">
                  <a16:creationId xmlns:a16="http://schemas.microsoft.com/office/drawing/2014/main" id="{A9035E89-D666-4218-882B-FED2F8D97BF2}"/>
                </a:ext>
              </a:extLst>
            </p:cNvPr>
            <p:cNvSpPr/>
            <p:nvPr/>
          </p:nvSpPr>
          <p:spPr>
            <a:xfrm>
              <a:off x="2189480" y="2153920"/>
              <a:ext cx="7172960" cy="1137920"/>
            </a:xfrm>
            <a:prstGeom prst="chevron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200">
                <a:solidFill>
                  <a:srgbClr val="002060"/>
                </a:solidFill>
                <a:latin typeface="Calibri" panose="020F0502020204030204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C6BFD550-3F18-43F4-BCA6-2CCA91FF026F}"/>
                </a:ext>
              </a:extLst>
            </p:cNvPr>
            <p:cNvSpPr/>
            <p:nvPr/>
          </p:nvSpPr>
          <p:spPr>
            <a:xfrm>
              <a:off x="7779408" y="2153920"/>
              <a:ext cx="1623671" cy="113792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200">
                <a:solidFill>
                  <a:srgbClr val="002060"/>
                </a:solidFill>
                <a:latin typeface="Calibri" panose="020F0502020204030204"/>
              </a:endParaRPr>
            </a:p>
          </p:txBody>
        </p:sp>
      </p:grpSp>
      <p:sp>
        <p:nvSpPr>
          <p:cNvPr id="36" name="Arrow: Pentagon 35">
            <a:extLst>
              <a:ext uri="{FF2B5EF4-FFF2-40B4-BE49-F238E27FC236}">
                <a16:creationId xmlns:a16="http://schemas.microsoft.com/office/drawing/2014/main" id="{9F214A29-5CDA-490B-A418-8824C672039B}"/>
              </a:ext>
            </a:extLst>
          </p:cNvPr>
          <p:cNvSpPr/>
          <p:nvPr/>
        </p:nvSpPr>
        <p:spPr>
          <a:xfrm>
            <a:off x="763596" y="1512307"/>
            <a:ext cx="953797" cy="593405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D90E487-4480-4FF1-8294-C80395EBB289}"/>
              </a:ext>
            </a:extLst>
          </p:cNvPr>
          <p:cNvGrpSpPr/>
          <p:nvPr/>
        </p:nvGrpSpPr>
        <p:grpSpPr>
          <a:xfrm>
            <a:off x="1569504" y="1517342"/>
            <a:ext cx="5476273" cy="589396"/>
            <a:chOff x="2189480" y="2153920"/>
            <a:chExt cx="7213599" cy="1137920"/>
          </a:xfrm>
          <a:solidFill>
            <a:schemeClr val="accent1">
              <a:lumMod val="75000"/>
            </a:schemeClr>
          </a:solidFill>
        </p:grpSpPr>
        <p:sp>
          <p:nvSpPr>
            <p:cNvPr id="38" name="Arrow: Chevron 37">
              <a:extLst>
                <a:ext uri="{FF2B5EF4-FFF2-40B4-BE49-F238E27FC236}">
                  <a16:creationId xmlns:a16="http://schemas.microsoft.com/office/drawing/2014/main" id="{00BC0C8B-F088-4AF4-AE7B-DDA3F70D29EF}"/>
                </a:ext>
              </a:extLst>
            </p:cNvPr>
            <p:cNvSpPr/>
            <p:nvPr/>
          </p:nvSpPr>
          <p:spPr>
            <a:xfrm>
              <a:off x="2189480" y="2153920"/>
              <a:ext cx="7172960" cy="113792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srgbClr val="282F39"/>
                </a:solidFill>
                <a:latin typeface="Calibri" panose="020F0502020204030204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3C44D074-DC64-4816-96E2-3714BA9F70E9}"/>
                </a:ext>
              </a:extLst>
            </p:cNvPr>
            <p:cNvSpPr/>
            <p:nvPr/>
          </p:nvSpPr>
          <p:spPr>
            <a:xfrm>
              <a:off x="7779408" y="2153920"/>
              <a:ext cx="1623671" cy="11379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</p:grpSp>
      <p:sp>
        <p:nvSpPr>
          <p:cNvPr id="40" name="Arrow: Pentagon 39">
            <a:extLst>
              <a:ext uri="{FF2B5EF4-FFF2-40B4-BE49-F238E27FC236}">
                <a16:creationId xmlns:a16="http://schemas.microsoft.com/office/drawing/2014/main" id="{44FEFE05-9E7C-4479-AA93-59D3DB94F148}"/>
              </a:ext>
            </a:extLst>
          </p:cNvPr>
          <p:cNvSpPr/>
          <p:nvPr/>
        </p:nvSpPr>
        <p:spPr>
          <a:xfrm>
            <a:off x="763596" y="2135564"/>
            <a:ext cx="947002" cy="617543"/>
          </a:xfrm>
          <a:prstGeom prst="homePlat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2CF14CF-B90C-4AEF-86A1-37375840F186}"/>
              </a:ext>
            </a:extLst>
          </p:cNvPr>
          <p:cNvGrpSpPr/>
          <p:nvPr/>
        </p:nvGrpSpPr>
        <p:grpSpPr>
          <a:xfrm>
            <a:off x="1576300" y="2143093"/>
            <a:ext cx="5469476" cy="623653"/>
            <a:chOff x="2189480" y="2153920"/>
            <a:chExt cx="7213599" cy="1137920"/>
          </a:xfrm>
          <a:solidFill>
            <a:srgbClr val="0070C0"/>
          </a:solidFill>
        </p:grpSpPr>
        <p:sp>
          <p:nvSpPr>
            <p:cNvPr id="42" name="Arrow: Chevron 41">
              <a:extLst>
                <a:ext uri="{FF2B5EF4-FFF2-40B4-BE49-F238E27FC236}">
                  <a16:creationId xmlns:a16="http://schemas.microsoft.com/office/drawing/2014/main" id="{3AC3BCD7-B329-43BE-9F7C-AC26AA38A0AE}"/>
                </a:ext>
              </a:extLst>
            </p:cNvPr>
            <p:cNvSpPr/>
            <p:nvPr/>
          </p:nvSpPr>
          <p:spPr>
            <a:xfrm>
              <a:off x="2189480" y="2153920"/>
              <a:ext cx="7172960" cy="113792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srgbClr val="282F39"/>
                </a:solidFill>
                <a:latin typeface="Calibri" panose="020F0502020204030204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658DD502-4BD9-4F66-B9DE-00BF5C1CE4A1}"/>
                </a:ext>
              </a:extLst>
            </p:cNvPr>
            <p:cNvSpPr/>
            <p:nvPr/>
          </p:nvSpPr>
          <p:spPr>
            <a:xfrm>
              <a:off x="7779408" y="2153920"/>
              <a:ext cx="1623671" cy="11379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</p:grpSp>
      <p:sp>
        <p:nvSpPr>
          <p:cNvPr id="44" name="Arrow: Pentagon 43">
            <a:extLst>
              <a:ext uri="{FF2B5EF4-FFF2-40B4-BE49-F238E27FC236}">
                <a16:creationId xmlns:a16="http://schemas.microsoft.com/office/drawing/2014/main" id="{A910021C-1123-4766-8FD1-3CAE2C7978FD}"/>
              </a:ext>
            </a:extLst>
          </p:cNvPr>
          <p:cNvSpPr/>
          <p:nvPr/>
        </p:nvSpPr>
        <p:spPr>
          <a:xfrm>
            <a:off x="753344" y="2812028"/>
            <a:ext cx="964049" cy="611685"/>
          </a:xfrm>
          <a:prstGeom prst="homePlate">
            <a:avLst/>
          </a:prstGeom>
          <a:solidFill>
            <a:srgbClr val="008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AED725B-BDD1-40D8-8B8F-36F5E263BEEC}"/>
              </a:ext>
            </a:extLst>
          </p:cNvPr>
          <p:cNvGrpSpPr/>
          <p:nvPr/>
        </p:nvGrpSpPr>
        <p:grpSpPr>
          <a:xfrm>
            <a:off x="1576300" y="2813053"/>
            <a:ext cx="5469476" cy="623653"/>
            <a:chOff x="2189480" y="2153920"/>
            <a:chExt cx="7213599" cy="1137920"/>
          </a:xfrm>
          <a:solidFill>
            <a:srgbClr val="0083E6"/>
          </a:solidFill>
        </p:grpSpPr>
        <p:sp>
          <p:nvSpPr>
            <p:cNvPr id="46" name="Arrow: Chevron 45">
              <a:extLst>
                <a:ext uri="{FF2B5EF4-FFF2-40B4-BE49-F238E27FC236}">
                  <a16:creationId xmlns:a16="http://schemas.microsoft.com/office/drawing/2014/main" id="{A81FA59B-5F14-48AE-9710-1F8A9C69CE26}"/>
                </a:ext>
              </a:extLst>
            </p:cNvPr>
            <p:cNvSpPr/>
            <p:nvPr/>
          </p:nvSpPr>
          <p:spPr>
            <a:xfrm>
              <a:off x="2189480" y="2153920"/>
              <a:ext cx="7172960" cy="113792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srgbClr val="282F39"/>
                </a:solidFill>
                <a:latin typeface="Calibri" panose="020F0502020204030204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49873F2E-89E5-4FFF-9F7E-DA028F564569}"/>
                </a:ext>
              </a:extLst>
            </p:cNvPr>
            <p:cNvSpPr/>
            <p:nvPr/>
          </p:nvSpPr>
          <p:spPr>
            <a:xfrm>
              <a:off x="7779408" y="2153920"/>
              <a:ext cx="1623671" cy="11379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</p:grpSp>
      <p:sp>
        <p:nvSpPr>
          <p:cNvPr id="48" name="Arrow: Pentagon 47">
            <a:extLst>
              <a:ext uri="{FF2B5EF4-FFF2-40B4-BE49-F238E27FC236}">
                <a16:creationId xmlns:a16="http://schemas.microsoft.com/office/drawing/2014/main" id="{EEA16305-F495-46D0-8F70-6DE12C3F5B77}"/>
              </a:ext>
            </a:extLst>
          </p:cNvPr>
          <p:cNvSpPr/>
          <p:nvPr/>
        </p:nvSpPr>
        <p:spPr>
          <a:xfrm>
            <a:off x="763596" y="3467528"/>
            <a:ext cx="953797" cy="642191"/>
          </a:xfrm>
          <a:prstGeom prst="homePlate">
            <a:avLst/>
          </a:prstGeom>
          <a:solidFill>
            <a:srgbClr val="00AF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1CF13343-ED38-4B69-9BEF-AC51EA724109}"/>
              </a:ext>
            </a:extLst>
          </p:cNvPr>
          <p:cNvGrpSpPr/>
          <p:nvPr/>
        </p:nvGrpSpPr>
        <p:grpSpPr>
          <a:xfrm>
            <a:off x="1576302" y="3475944"/>
            <a:ext cx="5469475" cy="633775"/>
            <a:chOff x="2189480" y="2153920"/>
            <a:chExt cx="7213599" cy="1137920"/>
          </a:xfrm>
          <a:solidFill>
            <a:srgbClr val="00AFF4"/>
          </a:solidFill>
        </p:grpSpPr>
        <p:sp>
          <p:nvSpPr>
            <p:cNvPr id="50" name="Arrow: Chevron 49">
              <a:extLst>
                <a:ext uri="{FF2B5EF4-FFF2-40B4-BE49-F238E27FC236}">
                  <a16:creationId xmlns:a16="http://schemas.microsoft.com/office/drawing/2014/main" id="{ADF3AA47-0B00-4D28-AB23-FC0C650A56DB}"/>
                </a:ext>
              </a:extLst>
            </p:cNvPr>
            <p:cNvSpPr/>
            <p:nvPr/>
          </p:nvSpPr>
          <p:spPr>
            <a:xfrm>
              <a:off x="2189480" y="2153920"/>
              <a:ext cx="7172960" cy="113792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srgbClr val="282F39"/>
                </a:solidFill>
                <a:latin typeface="Calibri" panose="020F0502020204030204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2C504B29-016D-439D-8E9C-E3AD19C9635A}"/>
                </a:ext>
              </a:extLst>
            </p:cNvPr>
            <p:cNvSpPr/>
            <p:nvPr/>
          </p:nvSpPr>
          <p:spPr>
            <a:xfrm>
              <a:off x="7779408" y="2153920"/>
              <a:ext cx="1623671" cy="11379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94A60495-AB1F-4393-B3A4-CFEC78DCFC68}"/>
              </a:ext>
            </a:extLst>
          </p:cNvPr>
          <p:cNvSpPr txBox="1"/>
          <p:nvPr/>
        </p:nvSpPr>
        <p:spPr>
          <a:xfrm>
            <a:off x="741535" y="901838"/>
            <a:ext cx="6993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ru-RU" sz="3000" b="1" dirty="0">
                <a:solidFill>
                  <a:srgbClr val="FFFFFF"/>
                </a:solidFill>
                <a:latin typeface="Open Sans" panose="020B0606030504020204" pitchFamily="34" charset="0"/>
              </a:rPr>
              <a:t>01</a:t>
            </a:r>
            <a:endParaRPr lang="en-GB" sz="3000" b="1" dirty="0">
              <a:solidFill>
                <a:srgbClr val="FFFFFF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382089C-94C8-4EC5-903D-88638B9014B9}"/>
              </a:ext>
            </a:extLst>
          </p:cNvPr>
          <p:cNvSpPr txBox="1"/>
          <p:nvPr/>
        </p:nvSpPr>
        <p:spPr>
          <a:xfrm>
            <a:off x="734865" y="1560080"/>
            <a:ext cx="6993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ru-RU" sz="3000" b="1" dirty="0">
                <a:solidFill>
                  <a:srgbClr val="FFFFFF"/>
                </a:solidFill>
                <a:latin typeface="Open Sans" panose="020B0606030504020204" pitchFamily="34" charset="0"/>
              </a:rPr>
              <a:t>0</a:t>
            </a:r>
            <a:r>
              <a:rPr lang="en-US" sz="3000" b="1" dirty="0">
                <a:solidFill>
                  <a:srgbClr val="FFFFFF"/>
                </a:solidFill>
                <a:latin typeface="Open Sans" panose="020B0606030504020204" pitchFamily="34" charset="0"/>
              </a:rPr>
              <a:t>2</a:t>
            </a:r>
            <a:endParaRPr lang="en-GB" sz="3000" b="1" dirty="0">
              <a:solidFill>
                <a:srgbClr val="FFFFFF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ED8F1DC-7A85-407D-9365-9C3E8A880AAC}"/>
              </a:ext>
            </a:extLst>
          </p:cNvPr>
          <p:cNvSpPr txBox="1"/>
          <p:nvPr/>
        </p:nvSpPr>
        <p:spPr>
          <a:xfrm>
            <a:off x="1956079" y="983570"/>
            <a:ext cx="501211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15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Staff register</a:t>
            </a:r>
            <a:endParaRPr lang="en-GB" sz="1500" b="1" dirty="0">
              <a:solidFill>
                <a:schemeClr val="bg1"/>
              </a:solidFill>
              <a:latin typeface="Century Gothic" panose="020B0502020202020204" pitchFamily="34" charset="0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8771E35-4097-4310-8E67-24769B1CC844}"/>
              </a:ext>
            </a:extLst>
          </p:cNvPr>
          <p:cNvSpPr txBox="1"/>
          <p:nvPr/>
        </p:nvSpPr>
        <p:spPr>
          <a:xfrm>
            <a:off x="1914908" y="1627334"/>
            <a:ext cx="495032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15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Mentees search for suitable mentors </a:t>
            </a:r>
            <a:endParaRPr lang="en-GB" sz="1500" b="1" dirty="0">
              <a:solidFill>
                <a:schemeClr val="bg1"/>
              </a:solidFill>
              <a:latin typeface="Century Gothic" panose="020B0502020202020204" pitchFamily="34" charset="0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78" name="Arrow: Pentagon 77">
            <a:extLst>
              <a:ext uri="{FF2B5EF4-FFF2-40B4-BE49-F238E27FC236}">
                <a16:creationId xmlns:a16="http://schemas.microsoft.com/office/drawing/2014/main" id="{86CA8D8D-E3A0-4F30-96DC-22BF834DEC40}"/>
              </a:ext>
            </a:extLst>
          </p:cNvPr>
          <p:cNvSpPr/>
          <p:nvPr/>
        </p:nvSpPr>
        <p:spPr>
          <a:xfrm>
            <a:off x="753344" y="4166441"/>
            <a:ext cx="957253" cy="623052"/>
          </a:xfrm>
          <a:prstGeom prst="homePlate">
            <a:avLst/>
          </a:prstGeom>
          <a:solidFill>
            <a:srgbClr val="4FC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BE0DC15A-61B9-4108-B34B-3F7FB8E3DEA5}"/>
              </a:ext>
            </a:extLst>
          </p:cNvPr>
          <p:cNvGrpSpPr/>
          <p:nvPr/>
        </p:nvGrpSpPr>
        <p:grpSpPr>
          <a:xfrm>
            <a:off x="1569504" y="4148957"/>
            <a:ext cx="5476271" cy="648495"/>
            <a:chOff x="2189480" y="2153920"/>
            <a:chExt cx="7213599" cy="1137920"/>
          </a:xfrm>
          <a:solidFill>
            <a:srgbClr val="4FCDFF"/>
          </a:solidFill>
        </p:grpSpPr>
        <p:sp>
          <p:nvSpPr>
            <p:cNvPr id="80" name="Arrow: Chevron 79">
              <a:extLst>
                <a:ext uri="{FF2B5EF4-FFF2-40B4-BE49-F238E27FC236}">
                  <a16:creationId xmlns:a16="http://schemas.microsoft.com/office/drawing/2014/main" id="{7DDD3B53-C4A7-431F-BC14-CD084D582640}"/>
                </a:ext>
              </a:extLst>
            </p:cNvPr>
            <p:cNvSpPr/>
            <p:nvPr/>
          </p:nvSpPr>
          <p:spPr>
            <a:xfrm>
              <a:off x="2189480" y="2153920"/>
              <a:ext cx="7172960" cy="113792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srgbClr val="282F39"/>
                </a:solidFill>
                <a:latin typeface="Calibri" panose="020F0502020204030204"/>
              </a:endParaRP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D4650D24-7263-4113-9D97-423C0140354D}"/>
                </a:ext>
              </a:extLst>
            </p:cNvPr>
            <p:cNvSpPr/>
            <p:nvPr/>
          </p:nvSpPr>
          <p:spPr>
            <a:xfrm>
              <a:off x="7779408" y="2153920"/>
              <a:ext cx="1623671" cy="11379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03F48637-D057-49D2-A1E4-33A2B121F884}"/>
              </a:ext>
            </a:extLst>
          </p:cNvPr>
          <p:cNvSpPr/>
          <p:nvPr/>
        </p:nvSpPr>
        <p:spPr>
          <a:xfrm>
            <a:off x="1924452" y="2256928"/>
            <a:ext cx="509051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Mentors receive requests</a:t>
            </a:r>
            <a:endParaRPr lang="en-US" sz="105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31F99194-76B7-4F0B-AC08-767D7E5CADB0}"/>
              </a:ext>
            </a:extLst>
          </p:cNvPr>
          <p:cNvSpPr/>
          <p:nvPr/>
        </p:nvSpPr>
        <p:spPr>
          <a:xfrm>
            <a:off x="1915506" y="2805238"/>
            <a:ext cx="531298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Mentees are notified of mentor approvals and should schedule first sessions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4C079478-D9C3-47C6-B87B-B4CE1F0905C8}"/>
              </a:ext>
            </a:extLst>
          </p:cNvPr>
          <p:cNvSpPr/>
          <p:nvPr/>
        </p:nvSpPr>
        <p:spPr>
          <a:xfrm>
            <a:off x="1916879" y="3614284"/>
            <a:ext cx="5090513" cy="484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Pairs should meet regularly</a:t>
            </a:r>
            <a:br>
              <a:rPr lang="en-US" sz="105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endParaRPr lang="en-US" sz="105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36D94A0-F798-4BF3-B66C-C01E17AA3DC0}"/>
              </a:ext>
            </a:extLst>
          </p:cNvPr>
          <p:cNvSpPr/>
          <p:nvPr/>
        </p:nvSpPr>
        <p:spPr>
          <a:xfrm>
            <a:off x="1984304" y="4317483"/>
            <a:ext cx="517539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Provide feedback. 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5B7D4B25-8617-4FFC-B12C-36360B43E495}"/>
              </a:ext>
            </a:extLst>
          </p:cNvPr>
          <p:cNvSpPr txBox="1"/>
          <p:nvPr/>
        </p:nvSpPr>
        <p:spPr>
          <a:xfrm>
            <a:off x="734865" y="2152413"/>
            <a:ext cx="6993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ru-RU" sz="3000" b="1" dirty="0">
                <a:solidFill>
                  <a:srgbClr val="FFFFFF"/>
                </a:solidFill>
                <a:latin typeface="Open Sans" panose="020B0606030504020204" pitchFamily="34" charset="0"/>
              </a:rPr>
              <a:t>0</a:t>
            </a:r>
            <a:r>
              <a:rPr lang="en-US" sz="3000" b="1" dirty="0">
                <a:solidFill>
                  <a:srgbClr val="FFFFFF"/>
                </a:solidFill>
                <a:latin typeface="Open Sans" panose="020B0606030504020204" pitchFamily="34" charset="0"/>
              </a:rPr>
              <a:t>3</a:t>
            </a:r>
            <a:endParaRPr lang="en-GB" sz="3000" b="1" dirty="0">
              <a:solidFill>
                <a:srgbClr val="FFFFFF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1F836EA8-7C61-4BBE-92F8-FA244D356156}"/>
              </a:ext>
            </a:extLst>
          </p:cNvPr>
          <p:cNvSpPr txBox="1"/>
          <p:nvPr/>
        </p:nvSpPr>
        <p:spPr>
          <a:xfrm>
            <a:off x="727343" y="2859912"/>
            <a:ext cx="6993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ru-RU" sz="3000" b="1" dirty="0">
                <a:solidFill>
                  <a:srgbClr val="FFFFFF"/>
                </a:solidFill>
                <a:latin typeface="Open Sans" panose="020B0606030504020204" pitchFamily="34" charset="0"/>
              </a:rPr>
              <a:t>0</a:t>
            </a:r>
            <a:r>
              <a:rPr lang="en-US" sz="3000" b="1" dirty="0">
                <a:solidFill>
                  <a:srgbClr val="FFFFFF"/>
                </a:solidFill>
                <a:latin typeface="Open Sans" panose="020B0606030504020204" pitchFamily="34" charset="0"/>
              </a:rPr>
              <a:t>4</a:t>
            </a:r>
            <a:endParaRPr lang="en-GB" sz="3000" b="1" dirty="0">
              <a:solidFill>
                <a:srgbClr val="FFFFFF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92273F69-29B0-4CD8-9F03-0AA9BA41F3B1}"/>
              </a:ext>
            </a:extLst>
          </p:cNvPr>
          <p:cNvSpPr txBox="1"/>
          <p:nvPr/>
        </p:nvSpPr>
        <p:spPr>
          <a:xfrm>
            <a:off x="727806" y="3524250"/>
            <a:ext cx="6993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ru-RU" sz="3000" b="1" dirty="0">
                <a:solidFill>
                  <a:srgbClr val="FFFFFF"/>
                </a:solidFill>
                <a:latin typeface="Open Sans" panose="020B0606030504020204" pitchFamily="34" charset="0"/>
              </a:rPr>
              <a:t>0</a:t>
            </a:r>
            <a:r>
              <a:rPr lang="en-US" sz="3000" b="1" dirty="0">
                <a:solidFill>
                  <a:srgbClr val="FFFFFF"/>
                </a:solidFill>
                <a:latin typeface="Open Sans" panose="020B0606030504020204" pitchFamily="34" charset="0"/>
              </a:rPr>
              <a:t>5</a:t>
            </a:r>
            <a:endParaRPr lang="en-GB" sz="3000" b="1" dirty="0">
              <a:solidFill>
                <a:srgbClr val="FFFFFF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40C72700-49CB-492B-8A5E-8A5BF34A841C}"/>
              </a:ext>
            </a:extLst>
          </p:cNvPr>
          <p:cNvSpPr txBox="1"/>
          <p:nvPr/>
        </p:nvSpPr>
        <p:spPr>
          <a:xfrm>
            <a:off x="756801" y="4179982"/>
            <a:ext cx="7397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ru-RU" sz="3000" b="1" dirty="0">
                <a:solidFill>
                  <a:srgbClr val="FFFFFF"/>
                </a:solidFill>
                <a:latin typeface="Open Sans" panose="020B0606030504020204" pitchFamily="34" charset="0"/>
              </a:rPr>
              <a:t>0</a:t>
            </a:r>
            <a:r>
              <a:rPr lang="en-US" sz="3000" b="1" dirty="0">
                <a:solidFill>
                  <a:srgbClr val="FFFFFF"/>
                </a:solidFill>
                <a:latin typeface="Open Sans" panose="020B0606030504020204" pitchFamily="34" charset="0"/>
              </a:rPr>
              <a:t>6</a:t>
            </a:r>
            <a:endParaRPr lang="en-GB" sz="3000" b="1" dirty="0">
              <a:solidFill>
                <a:srgbClr val="FFFFFF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pic>
        <p:nvPicPr>
          <p:cNvPr id="68" name="Gráfico 14" descr="Engrenagens">
            <a:extLst>
              <a:ext uri="{FF2B5EF4-FFF2-40B4-BE49-F238E27FC236}">
                <a16:creationId xmlns:a16="http://schemas.microsoft.com/office/drawing/2014/main" id="{7E77B0F1-60B3-4826-8F16-49A1903A47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45776" y="1497291"/>
            <a:ext cx="2115688" cy="2475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326944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FA5ECF8A-51BD-3140-8D50-B92361869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104" y="209550"/>
            <a:ext cx="6932696" cy="670550"/>
          </a:xfrm>
        </p:spPr>
        <p:txBody>
          <a:bodyPr>
            <a:noAutofit/>
          </a:bodyPr>
          <a:lstStyle/>
          <a:p>
            <a:pPr algn="l"/>
            <a:r>
              <a:rPr lang="en-US" sz="2800" b="1">
                <a:solidFill>
                  <a:srgbClr val="00B0F0"/>
                </a:solidFill>
                <a:latin typeface="Century Gothic" panose="020B0502020202020204" pitchFamily="34" charset="0"/>
              </a:rPr>
              <a:t>Resources</a:t>
            </a:r>
          </a:p>
        </p:txBody>
      </p:sp>
      <p:sp>
        <p:nvSpPr>
          <p:cNvPr id="11" name="Marcador de Posição do Número do Diapositivo 2">
            <a:extLst>
              <a:ext uri="{FF2B5EF4-FFF2-40B4-BE49-F238E27FC236}">
                <a16:creationId xmlns:a16="http://schemas.microsoft.com/office/drawing/2014/main" id="{D4B8A8F0-DBF1-CC4F-BD7A-A54753685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4800" y="4705350"/>
            <a:ext cx="1060704" cy="308912"/>
          </a:xfrm>
        </p:spPr>
        <p:txBody>
          <a:bodyPr/>
          <a:lstStyle/>
          <a:p>
            <a:pPr algn="r"/>
            <a:fld id="{B908C39C-7168-4A13-8129-584DD1307393}" type="slidenum">
              <a:rPr lang="en-GB" smtClean="0"/>
              <a:pPr algn="r"/>
              <a:t>5</a:t>
            </a:fld>
            <a:r>
              <a:rPr lang="en-GB"/>
              <a:t>/20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FEEA404B-73ED-AC42-A99B-A5AFCEEDD62B}"/>
              </a:ext>
            </a:extLst>
          </p:cNvPr>
          <p:cNvSpPr/>
          <p:nvPr/>
        </p:nvSpPr>
        <p:spPr>
          <a:xfrm flipH="1">
            <a:off x="2590800" y="2543066"/>
            <a:ext cx="1981200" cy="32560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Mentee </a:t>
            </a:r>
            <a:r>
              <a:rPr lang="en-US" altLang="zh-CN" sz="1400">
                <a:solidFill>
                  <a:srgbClr val="00AFF4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Handbook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85077E97-C6C3-4144-BD2D-C36D2EEEF831}"/>
              </a:ext>
            </a:extLst>
          </p:cNvPr>
          <p:cNvSpPr/>
          <p:nvPr/>
        </p:nvSpPr>
        <p:spPr>
          <a:xfrm>
            <a:off x="4711066" y="2543066"/>
            <a:ext cx="2590800" cy="325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Session </a:t>
            </a:r>
            <a:r>
              <a:rPr lang="en-US" altLang="zh-CN" sz="1400">
                <a:solidFill>
                  <a:srgbClr val="00AFF4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agendas</a:t>
            </a:r>
            <a:endParaRPr lang="en-US" altLang="zh-CN" sz="1400">
              <a:solidFill>
                <a:schemeClr val="tx1">
                  <a:lumMod val="75000"/>
                  <a:lumOff val="25000"/>
                </a:schemeClr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69F19909-775F-A64D-853F-D4812AA49BD4}"/>
              </a:ext>
            </a:extLst>
          </p:cNvPr>
          <p:cNvSpPr/>
          <p:nvPr/>
        </p:nvSpPr>
        <p:spPr>
          <a:xfrm>
            <a:off x="875478" y="4271871"/>
            <a:ext cx="3048000" cy="584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Compiled list of relevant online </a:t>
            </a:r>
            <a:r>
              <a:rPr lang="en-US" altLang="zh-CN" sz="1400">
                <a:solidFill>
                  <a:srgbClr val="00AFF4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courses</a:t>
            </a:r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US" altLang="zh-CN" sz="1400">
                <a:solidFill>
                  <a:srgbClr val="00AFF4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articles </a:t>
            </a:r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and </a:t>
            </a:r>
            <a:r>
              <a:rPr lang="en-US" altLang="zh-CN" sz="1400">
                <a:solidFill>
                  <a:srgbClr val="00AFF4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videos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1CB53A89-46DB-654C-B9EE-D4B9751BD735}"/>
              </a:ext>
            </a:extLst>
          </p:cNvPr>
          <p:cNvSpPr txBox="1"/>
          <p:nvPr/>
        </p:nvSpPr>
        <p:spPr>
          <a:xfrm>
            <a:off x="6393628" y="4271871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>
                <a:solidFill>
                  <a:schemeClr val="tx1">
                    <a:lumMod val="75000"/>
                    <a:lumOff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Frequently Asked Questions </a:t>
            </a:r>
            <a:r>
              <a:rPr lang="en-GB" sz="1400">
                <a:solidFill>
                  <a:srgbClr val="00AFF4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(F</a:t>
            </a:r>
            <a:r>
              <a:rPr lang="en-GB" sz="1400">
                <a:solidFill>
                  <a:srgbClr val="00ADF8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AQs)</a:t>
            </a:r>
            <a:endParaRPr lang="en-GB">
              <a:solidFill>
                <a:srgbClr val="00ADF8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grpSp>
        <p:nvGrpSpPr>
          <p:cNvPr id="16" name="Agrupar 15">
            <a:extLst>
              <a:ext uri="{FF2B5EF4-FFF2-40B4-BE49-F238E27FC236}">
                <a16:creationId xmlns:a16="http://schemas.microsoft.com/office/drawing/2014/main" id="{AF251F0E-F41E-9F4E-AC22-AB5D699A431C}"/>
              </a:ext>
            </a:extLst>
          </p:cNvPr>
          <p:cNvGrpSpPr/>
          <p:nvPr/>
        </p:nvGrpSpPr>
        <p:grpSpPr>
          <a:xfrm>
            <a:off x="1180278" y="3090339"/>
            <a:ext cx="2357931" cy="1054624"/>
            <a:chOff x="1828800" y="3117326"/>
            <a:chExt cx="2357931" cy="1054624"/>
          </a:xfrm>
        </p:grpSpPr>
        <p:pic>
          <p:nvPicPr>
            <p:cNvPr id="17" name="Imagem 16">
              <a:extLst>
                <a:ext uri="{FF2B5EF4-FFF2-40B4-BE49-F238E27FC236}">
                  <a16:creationId xmlns:a16="http://schemas.microsoft.com/office/drawing/2014/main" id="{67EE2B4C-C89C-7A46-8B71-0DCDB751FE5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0" y="3117326"/>
              <a:ext cx="1138731" cy="1047750"/>
            </a:xfrm>
            <a:prstGeom prst="rect">
              <a:avLst/>
            </a:prstGeom>
          </p:spPr>
        </p:pic>
        <p:pic>
          <p:nvPicPr>
            <p:cNvPr id="18" name="Imagem 17">
              <a:extLst>
                <a:ext uri="{FF2B5EF4-FFF2-40B4-BE49-F238E27FC236}">
                  <a16:creationId xmlns:a16="http://schemas.microsoft.com/office/drawing/2014/main" id="{0B68B1AB-D0C8-174E-B343-94FCF8319D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8800" y="3117326"/>
              <a:ext cx="1143000" cy="1054624"/>
            </a:xfrm>
            <a:prstGeom prst="rect">
              <a:avLst/>
            </a:prstGeom>
          </p:spPr>
        </p:pic>
      </p:grpSp>
      <p:pic>
        <p:nvPicPr>
          <p:cNvPr id="19" name="Imagem 18" descr="Uma imagem com captura de ecrã&#10;&#10;Descrição gerada automaticamente">
            <a:extLst>
              <a:ext uri="{FF2B5EF4-FFF2-40B4-BE49-F238E27FC236}">
                <a16:creationId xmlns:a16="http://schemas.microsoft.com/office/drawing/2014/main" id="{0DA801CF-49E7-FB44-88D9-439296BEE1F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133" y="3090339"/>
            <a:ext cx="2141095" cy="990600"/>
          </a:xfrm>
          <a:prstGeom prst="rect">
            <a:avLst/>
          </a:prstGeom>
        </p:spPr>
      </p:pic>
      <p:pic>
        <p:nvPicPr>
          <p:cNvPr id="7" name="Imagem 6" descr="Uma imagem com captura de ecrã&#10;&#10;Descrição gerada automaticamente">
            <a:extLst>
              <a:ext uri="{FF2B5EF4-FFF2-40B4-BE49-F238E27FC236}">
                <a16:creationId xmlns:a16="http://schemas.microsoft.com/office/drawing/2014/main" id="{1E12725A-FCB3-1444-9F73-580BB8EDA7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766" y="880100"/>
            <a:ext cx="1295400" cy="1605706"/>
          </a:xfrm>
          <a:prstGeom prst="rect">
            <a:avLst/>
          </a:prstGeom>
        </p:spPr>
      </p:pic>
      <p:pic>
        <p:nvPicPr>
          <p:cNvPr id="21" name="Imagem 20" descr="Uma imagem com captura de ecrã&#10;&#10;Descrição gerada automaticamente">
            <a:extLst>
              <a:ext uri="{FF2B5EF4-FFF2-40B4-BE49-F238E27FC236}">
                <a16:creationId xmlns:a16="http://schemas.microsoft.com/office/drawing/2014/main" id="{061A81F1-39BF-4049-8EFE-1687B8D9C27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675" y="913041"/>
            <a:ext cx="1291450" cy="162536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A86EA00-A6F7-C249-90C6-968F020CC04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22912"/>
          <a:stretch/>
        </p:blipFill>
        <p:spPr>
          <a:xfrm>
            <a:off x="3835142" y="3090339"/>
            <a:ext cx="2353300" cy="1110706"/>
          </a:xfrm>
          <a:prstGeom prst="rect">
            <a:avLst/>
          </a:prstGeom>
        </p:spPr>
      </p:pic>
      <p:sp>
        <p:nvSpPr>
          <p:cNvPr id="20" name="CaixaDeTexto 14">
            <a:extLst>
              <a:ext uri="{FF2B5EF4-FFF2-40B4-BE49-F238E27FC236}">
                <a16:creationId xmlns:a16="http://schemas.microsoft.com/office/drawing/2014/main" id="{27F20A0E-E1E0-774A-B370-C32A14DBB344}"/>
              </a:ext>
            </a:extLst>
          </p:cNvPr>
          <p:cNvSpPr txBox="1"/>
          <p:nvPr/>
        </p:nvSpPr>
        <p:spPr>
          <a:xfrm>
            <a:off x="3745028" y="4302328"/>
            <a:ext cx="25335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>
                <a:solidFill>
                  <a:schemeClr val="tx1">
                    <a:lumMod val="75000"/>
                    <a:lumOff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Customized </a:t>
            </a:r>
            <a:r>
              <a:rPr lang="en-GB" sz="1400">
                <a:solidFill>
                  <a:srgbClr val="00ADF8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videos </a:t>
            </a:r>
            <a:r>
              <a:rPr lang="en-GB" sz="1400">
                <a:solidFill>
                  <a:schemeClr val="tx1">
                    <a:lumMod val="75000"/>
                    <a:lumOff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on using the Together Platform</a:t>
            </a:r>
            <a:endParaRPr lang="en-GB">
              <a:solidFill>
                <a:srgbClr val="00ADF8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306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14">
            <a:extLst>
              <a:ext uri="{FF2B5EF4-FFF2-40B4-BE49-F238E27FC236}">
                <a16:creationId xmlns:a16="http://schemas.microsoft.com/office/drawing/2014/main" id="{B083C144-5BB3-D34F-8A3F-F32D736388F8}"/>
              </a:ext>
            </a:extLst>
          </p:cNvPr>
          <p:cNvSpPr/>
          <p:nvPr/>
        </p:nvSpPr>
        <p:spPr>
          <a:xfrm>
            <a:off x="992104" y="727217"/>
            <a:ext cx="3914987" cy="3698781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40404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FOR MENTORS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1600" dirty="0">
              <a:solidFill>
                <a:srgbClr val="40404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40404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Ensure your profile is updated with </a:t>
            </a:r>
            <a:r>
              <a:rPr lang="en-US" sz="1600" b="1" dirty="0">
                <a:solidFill>
                  <a:srgbClr val="40404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your mentee capacity.  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40404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40404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Consider your availability </a:t>
            </a:r>
            <a:r>
              <a:rPr lang="en-US" sz="1600" dirty="0">
                <a:solidFill>
                  <a:srgbClr val="40404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 coming months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40404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40404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Check your emails for mentee requests </a:t>
            </a:r>
            <a:r>
              <a:rPr lang="en-US" sz="1600" dirty="0">
                <a:solidFill>
                  <a:srgbClr val="40404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– starting today (mentorship@togetherplatform.com)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1600" b="1" dirty="0">
              <a:solidFill>
                <a:srgbClr val="40404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40404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Review mentee profiles </a:t>
            </a:r>
            <a:r>
              <a:rPr lang="en-US" sz="1600" dirty="0">
                <a:solidFill>
                  <a:srgbClr val="40404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to ensure a good fit</a:t>
            </a:r>
            <a:endParaRPr lang="en-US" sz="1600" b="1" dirty="0">
              <a:solidFill>
                <a:srgbClr val="40404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1600" dirty="0">
              <a:solidFill>
                <a:srgbClr val="40404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40404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Accept or decline requests </a:t>
            </a:r>
            <a:r>
              <a:rPr lang="en-US" sz="1600" b="1" dirty="0">
                <a:solidFill>
                  <a:srgbClr val="40404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within 3 days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1600" dirty="0">
              <a:solidFill>
                <a:srgbClr val="40404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40404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16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16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69DD3FB3-88A7-41CC-8EA8-35AAE1FEF28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077200" y="4781550"/>
            <a:ext cx="1060704" cy="308912"/>
          </a:xfrm>
        </p:spPr>
        <p:txBody>
          <a:bodyPr/>
          <a:lstStyle/>
          <a:p>
            <a:pPr>
              <a:spcAft>
                <a:spcPts val="600"/>
              </a:spcAft>
            </a:pPr>
            <a:fld id="{B908C39C-7168-4A13-8129-584DD1307393}" type="slidenum">
              <a:rPr lang="en-GB" smtClean="0"/>
              <a:pPr>
                <a:spcAft>
                  <a:spcPts val="600"/>
                </a:spcAft>
              </a:pPr>
              <a:t>6</a:t>
            </a:fld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1C8975E-E93B-6C48-B40E-7946A685E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104" y="129238"/>
            <a:ext cx="6932696" cy="670550"/>
          </a:xfrm>
        </p:spPr>
        <p:txBody>
          <a:bodyPr>
            <a:noAutofit/>
          </a:bodyPr>
          <a:lstStyle/>
          <a:p>
            <a:pPr algn="l"/>
            <a:r>
              <a:rPr lang="en-US" sz="2800" b="1" dirty="0">
                <a:solidFill>
                  <a:srgbClr val="00ADF8"/>
                </a:solidFill>
                <a:latin typeface="Century Gothic" panose="020B0502020202020204" pitchFamily="34" charset="0"/>
              </a:rPr>
              <a:t>Important Pairing Tips</a:t>
            </a:r>
            <a:br>
              <a:rPr lang="en-US" sz="2800" b="1" dirty="0">
                <a:solidFill>
                  <a:srgbClr val="00ADF8"/>
                </a:solidFill>
                <a:latin typeface="Century Gothic" panose="020B0502020202020204" pitchFamily="34" charset="0"/>
              </a:rPr>
            </a:br>
            <a:endParaRPr lang="en-US" sz="2800" b="1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Marcador de Posição do Número do Diapositivo 2">
            <a:extLst>
              <a:ext uri="{FF2B5EF4-FFF2-40B4-BE49-F238E27FC236}">
                <a16:creationId xmlns:a16="http://schemas.microsoft.com/office/drawing/2014/main" id="{AF08FE27-4AB3-4BF4-92CA-2AEA39369BC8}"/>
              </a:ext>
            </a:extLst>
          </p:cNvPr>
          <p:cNvSpPr txBox="1">
            <a:spLocks/>
          </p:cNvSpPr>
          <p:nvPr/>
        </p:nvSpPr>
        <p:spPr>
          <a:xfrm>
            <a:off x="7924800" y="4705350"/>
            <a:ext cx="1060704" cy="30891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en-GB" sz="1100" dirty="0">
              <a:latin typeface="Helvetica Neue" panose="02000503000000020004"/>
            </a:endParaRPr>
          </a:p>
          <a:p>
            <a:pPr algn="r"/>
            <a:endParaRPr lang="en-GB" dirty="0"/>
          </a:p>
        </p:txBody>
      </p:sp>
      <p:sp>
        <p:nvSpPr>
          <p:cNvPr id="8" name="Retângulo 14">
            <a:extLst>
              <a:ext uri="{FF2B5EF4-FFF2-40B4-BE49-F238E27FC236}">
                <a16:creationId xmlns:a16="http://schemas.microsoft.com/office/drawing/2014/main" id="{605795E7-62D9-4AE3-B858-2E68DE70F940}"/>
              </a:ext>
            </a:extLst>
          </p:cNvPr>
          <p:cNvSpPr/>
          <p:nvPr/>
        </p:nvSpPr>
        <p:spPr>
          <a:xfrm>
            <a:off x="5245105" y="464513"/>
            <a:ext cx="3642767" cy="2963466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/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404040"/>
              </a:solidFill>
              <a:latin typeface="Helvetica Neue" panose="02000503000000020004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404040"/>
                </a:solidFill>
                <a:latin typeface="Helvetica Neue" panose="02000503000000020004"/>
                <a:ea typeface="+mn-lt"/>
                <a:cs typeface="+mn-lt"/>
              </a:rPr>
              <a:t>FOR MENTEES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1600" b="1" dirty="0">
              <a:solidFill>
                <a:srgbClr val="404040"/>
              </a:solidFill>
              <a:latin typeface="Helvetica Neue" panose="02000503000000020004"/>
              <a:ea typeface="+mn-lt"/>
              <a:cs typeface="+mn-lt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404040"/>
                </a:solidFill>
                <a:latin typeface="Helvetica Neue" panose="02000503000000020004"/>
                <a:ea typeface="+mn-lt"/>
                <a:cs typeface="+mn-lt"/>
              </a:rPr>
              <a:t>Reflect</a:t>
            </a:r>
            <a:r>
              <a:rPr lang="en-US" sz="1600" dirty="0">
                <a:solidFill>
                  <a:srgbClr val="404040"/>
                </a:solidFill>
                <a:latin typeface="Helvetica Neue" panose="02000503000000020004"/>
                <a:ea typeface="+mn-lt"/>
                <a:cs typeface="+mn-lt"/>
              </a:rPr>
              <a:t> on what you want to get out of the </a:t>
            </a:r>
            <a:r>
              <a:rPr lang="en-US" sz="1600" dirty="0" err="1">
                <a:solidFill>
                  <a:srgbClr val="404040"/>
                </a:solidFill>
                <a:latin typeface="Helvetica Neue" panose="02000503000000020004"/>
                <a:ea typeface="+mn-lt"/>
                <a:cs typeface="+mn-lt"/>
              </a:rPr>
              <a:t>programme</a:t>
            </a:r>
            <a:endParaRPr lang="en-US" sz="1600" dirty="0">
              <a:solidFill>
                <a:srgbClr val="404040"/>
              </a:solidFill>
              <a:latin typeface="Helvetica Neue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404040"/>
              </a:solidFill>
              <a:latin typeface="Helvetica Neue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404040"/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Set</a:t>
            </a:r>
            <a:r>
              <a:rPr lang="en-US" sz="1600" dirty="0">
                <a:solidFill>
                  <a:srgbClr val="404040"/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appropriate </a:t>
            </a:r>
            <a:r>
              <a:rPr lang="en-US" sz="1600" b="1" dirty="0">
                <a:solidFill>
                  <a:srgbClr val="404040"/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expectations</a:t>
            </a:r>
            <a:r>
              <a:rPr lang="en-US" sz="1600" dirty="0">
                <a:solidFill>
                  <a:srgbClr val="404040"/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 </a:t>
            </a:r>
            <a:endParaRPr lang="en-US" sz="1600" dirty="0">
              <a:latin typeface="Helvetica Neue" panose="02000503000000020004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404040"/>
                </a:solidFill>
                <a:latin typeface="Helvetica Neue" panose="02000503000000020004"/>
                <a:ea typeface="Helvetica Neue" panose="02000503000000020004" pitchFamily="2" charset="0"/>
                <a:cs typeface="Helvetica Neue" panose="02000503000000020004" pitchFamily="2" charset="0"/>
              </a:rPr>
              <a:t>Not linked to promotions 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404040"/>
              </a:solidFill>
              <a:latin typeface="Helvetica Neue" panose="02000503000000020004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404040"/>
                </a:solidFill>
                <a:latin typeface="Helvetica Neue" panose="02000503000000020004"/>
                <a:ea typeface="Helvetica Neue" panose="02000503000000020004" pitchFamily="2" charset="0"/>
                <a:cs typeface="Helvetica Neue" panose="02000503000000020004" pitchFamily="2" charset="0"/>
              </a:rPr>
              <a:t>Thoroughly review mentor profiles</a:t>
            </a:r>
            <a:r>
              <a:rPr lang="en-US" sz="1600" dirty="0">
                <a:solidFill>
                  <a:srgbClr val="404040"/>
                </a:solidFill>
                <a:latin typeface="Helvetica Neue" panose="02000503000000020004"/>
                <a:ea typeface="Helvetica Neue" panose="02000503000000020004" pitchFamily="2" charset="0"/>
                <a:cs typeface="Helvetica Neue" panose="02000503000000020004" pitchFamily="2" charset="0"/>
              </a:rPr>
              <a:t>; align your selections with your goals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1600" dirty="0">
              <a:solidFill>
                <a:srgbClr val="404040"/>
              </a:solidFill>
              <a:latin typeface="Helvetica Neue" panose="02000503000000020004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404040"/>
                </a:solidFill>
                <a:latin typeface="Helvetica Neue" panose="02000503000000020004"/>
                <a:ea typeface="Helvetica Neue" panose="02000503000000020004" pitchFamily="2" charset="0"/>
                <a:cs typeface="Helvetica Neue" panose="02000503000000020004" pitchFamily="2" charset="0"/>
              </a:rPr>
              <a:t>Understand that </a:t>
            </a:r>
            <a:r>
              <a:rPr lang="en-US" sz="1600" b="1" dirty="0">
                <a:solidFill>
                  <a:srgbClr val="404040"/>
                </a:solidFill>
                <a:latin typeface="Helvetica Neue" panose="02000503000000020004"/>
                <a:ea typeface="Helvetica Neue" panose="02000503000000020004" pitchFamily="2" charset="0"/>
                <a:cs typeface="Helvetica Neue" panose="02000503000000020004" pitchFamily="2" charset="0"/>
              </a:rPr>
              <a:t>you may not get your first choice</a:t>
            </a:r>
            <a:r>
              <a:rPr lang="en-US" sz="1600" dirty="0">
                <a:solidFill>
                  <a:srgbClr val="404040"/>
                </a:solidFill>
                <a:latin typeface="Helvetica Neue" panose="02000503000000020004"/>
                <a:ea typeface="Helvetica Neue" panose="02000503000000020004" pitchFamily="2" charset="0"/>
                <a:cs typeface="Helvetica Neue" panose="02000503000000020004" pitchFamily="2" charset="0"/>
              </a:rPr>
              <a:t>.  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16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34605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14FE0C-9EF3-441F-999D-E7A0750282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08C39C-7168-4A13-8129-584DD1307393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3E6D44F-1349-47A2-BF71-D0BAED03636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155974"/>
            <a:ext cx="8229600" cy="857250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rgbClr val="00AFF4"/>
                </a:solidFill>
                <a:latin typeface="Century Gothic"/>
              </a:rPr>
              <a:t>Networking Overview 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463C5F-B285-4AF9-9A63-4115E4E6BE69}"/>
              </a:ext>
            </a:extLst>
          </p:cNvPr>
          <p:cNvSpPr txBox="1"/>
          <p:nvPr/>
        </p:nvSpPr>
        <p:spPr>
          <a:xfrm>
            <a:off x="914400" y="1013224"/>
            <a:ext cx="45772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What is networking?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276F78-2653-4639-AD4F-6B328C527B8D}"/>
              </a:ext>
            </a:extLst>
          </p:cNvPr>
          <p:cNvSpPr txBox="1"/>
          <p:nvPr/>
        </p:nvSpPr>
        <p:spPr>
          <a:xfrm>
            <a:off x="914400" y="1715502"/>
            <a:ext cx="45772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How can it help me?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A0767D-3B47-4089-A3E5-FF32CAEE2853}"/>
              </a:ext>
            </a:extLst>
          </p:cNvPr>
          <p:cNvSpPr txBox="1"/>
          <p:nvPr/>
        </p:nvSpPr>
        <p:spPr>
          <a:xfrm>
            <a:off x="914400" y="2417780"/>
            <a:ext cx="45772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Should I choose networking or mentoring?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7778C63-CC2D-4D8C-AA21-C04B174666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6756" y="584599"/>
            <a:ext cx="3712786" cy="282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81590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FA5ECF8A-51BD-3140-8D50-B92361869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104" y="209550"/>
            <a:ext cx="6932696" cy="670550"/>
          </a:xfrm>
        </p:spPr>
        <p:txBody>
          <a:bodyPr>
            <a:noAutofit/>
          </a:bodyPr>
          <a:lstStyle/>
          <a:p>
            <a:pPr algn="l"/>
            <a:r>
              <a:rPr lang="en-US" sz="2800" b="1">
                <a:solidFill>
                  <a:srgbClr val="00B0F0"/>
                </a:solidFill>
                <a:latin typeface="Century Gothic" panose="020B0502020202020204" pitchFamily="34" charset="0"/>
              </a:rPr>
              <a:t>What makes a good mentor?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C81A0AF6-672A-634E-9BFD-6FD47EFBE1E0}"/>
              </a:ext>
            </a:extLst>
          </p:cNvPr>
          <p:cNvSpPr/>
          <p:nvPr/>
        </p:nvSpPr>
        <p:spPr>
          <a:xfrm>
            <a:off x="992104" y="971550"/>
            <a:ext cx="76910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GB" sz="1600">
                <a:solidFill>
                  <a:schemeClr val="tx1">
                    <a:lumMod val="75000"/>
                    <a:lumOff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Our mentees believe these are the most important qualities a mentor should have:</a:t>
            </a:r>
          </a:p>
        </p:txBody>
      </p:sp>
      <p:sp>
        <p:nvSpPr>
          <p:cNvPr id="5" name="Marcador de Posição do Número do Diapositivo 2">
            <a:extLst>
              <a:ext uri="{FF2B5EF4-FFF2-40B4-BE49-F238E27FC236}">
                <a16:creationId xmlns:a16="http://schemas.microsoft.com/office/drawing/2014/main" id="{9E8B6D11-340A-FE4F-B3D0-4DA8662998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4800" y="4705350"/>
            <a:ext cx="1060704" cy="308912"/>
          </a:xfrm>
        </p:spPr>
        <p:txBody>
          <a:bodyPr/>
          <a:lstStyle/>
          <a:p>
            <a:pPr algn="r"/>
            <a:fld id="{B908C39C-7168-4A13-8129-584DD1307393}" type="slidenum">
              <a:rPr lang="en-GB" smtClean="0"/>
              <a:pPr algn="r"/>
              <a:t>8</a:t>
            </a:fld>
            <a:r>
              <a:rPr lang="en-GB"/>
              <a:t>/20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7BF73E05-F31F-6B45-B16A-C0267F5E5C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1" t="20818" r="15614" b="21403"/>
          <a:stretch/>
        </p:blipFill>
        <p:spPr>
          <a:xfrm>
            <a:off x="2153962" y="1352550"/>
            <a:ext cx="5542238" cy="3439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06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8BE65-3270-45B5-999B-B3A5C4BB6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224800"/>
            <a:ext cx="7162160" cy="594350"/>
          </a:xfrm>
        </p:spPr>
        <p:txBody>
          <a:bodyPr anchor="t">
            <a:normAutofit/>
          </a:bodyPr>
          <a:lstStyle/>
          <a:p>
            <a:pPr algn="l"/>
            <a:r>
              <a:rPr lang="en-US" sz="2800" b="1" dirty="0">
                <a:solidFill>
                  <a:srgbClr val="00AFF4"/>
                </a:solidFill>
                <a:latin typeface="Century Gothic" panose="020B0502020202020204" pitchFamily="34" charset="0"/>
              </a:rPr>
              <a:t>Best practices</a:t>
            </a:r>
          </a:p>
        </p:txBody>
      </p: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CF6BFF1C-F320-3D4D-8EC8-8922F95AB84A}"/>
              </a:ext>
            </a:extLst>
          </p:cNvPr>
          <p:cNvGrpSpPr/>
          <p:nvPr/>
        </p:nvGrpSpPr>
        <p:grpSpPr>
          <a:xfrm>
            <a:off x="1059600" y="2188825"/>
            <a:ext cx="2902800" cy="1879725"/>
            <a:chOff x="446750" y="2188825"/>
            <a:chExt cx="2902800" cy="1879725"/>
          </a:xfrm>
        </p:grpSpPr>
        <p:sp>
          <p:nvSpPr>
            <p:cNvPr id="5" name="Google Shape;72;p15">
              <a:extLst>
                <a:ext uri="{FF2B5EF4-FFF2-40B4-BE49-F238E27FC236}">
                  <a16:creationId xmlns:a16="http://schemas.microsoft.com/office/drawing/2014/main" id="{4ADB4475-C781-094A-B789-E56C76820435}"/>
                </a:ext>
              </a:extLst>
            </p:cNvPr>
            <p:cNvSpPr txBox="1"/>
            <p:nvPr/>
          </p:nvSpPr>
          <p:spPr>
            <a:xfrm>
              <a:off x="446750" y="3338950"/>
              <a:ext cx="2902800" cy="7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Calibri"/>
                </a:rPr>
                <a:t>Trust</a:t>
              </a:r>
              <a:endParaRPr sz="1600">
                <a:solidFill>
                  <a:schemeClr val="tx1">
                    <a:lumMod val="75000"/>
                    <a:lumOff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Calibri"/>
              </a:endParaRPr>
            </a:p>
          </p:txBody>
        </p:sp>
        <p:sp>
          <p:nvSpPr>
            <p:cNvPr id="8" name="Google Shape;75;p15">
              <a:extLst>
                <a:ext uri="{FF2B5EF4-FFF2-40B4-BE49-F238E27FC236}">
                  <a16:creationId xmlns:a16="http://schemas.microsoft.com/office/drawing/2014/main" id="{457D3F93-2983-364C-A183-DEF05EFDD696}"/>
                </a:ext>
              </a:extLst>
            </p:cNvPr>
            <p:cNvSpPr/>
            <p:nvPr/>
          </p:nvSpPr>
          <p:spPr>
            <a:xfrm>
              <a:off x="1384700" y="2188825"/>
              <a:ext cx="1026900" cy="10272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7" name="Google Shape;74;p15">
            <a:extLst>
              <a:ext uri="{FF2B5EF4-FFF2-40B4-BE49-F238E27FC236}">
                <a16:creationId xmlns:a16="http://schemas.microsoft.com/office/drawing/2014/main" id="{1978CF55-9611-B64D-8122-3291C76BC458}"/>
              </a:ext>
            </a:extLst>
          </p:cNvPr>
          <p:cNvSpPr txBox="1"/>
          <p:nvPr/>
        </p:nvSpPr>
        <p:spPr>
          <a:xfrm>
            <a:off x="5860200" y="3338950"/>
            <a:ext cx="2902800" cy="7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>
                <a:solidFill>
                  <a:schemeClr val="tx1">
                    <a:lumMod val="75000"/>
                    <a:lumOff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Calibri"/>
              </a:rPr>
              <a:t>Communication</a:t>
            </a:r>
            <a:endParaRPr sz="1600">
              <a:solidFill>
                <a:schemeClr val="tx1">
                  <a:lumMod val="75000"/>
                  <a:lumOff val="25000"/>
                </a:schemeClr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Calibri"/>
            </a:endParaRPr>
          </a:p>
        </p:txBody>
      </p:sp>
      <p:sp>
        <p:nvSpPr>
          <p:cNvPr id="11" name="Google Shape;78;p15">
            <a:extLst>
              <a:ext uri="{FF2B5EF4-FFF2-40B4-BE49-F238E27FC236}">
                <a16:creationId xmlns:a16="http://schemas.microsoft.com/office/drawing/2014/main" id="{74DC0FFD-9C1E-3944-853F-13FCF266E6A7}"/>
              </a:ext>
            </a:extLst>
          </p:cNvPr>
          <p:cNvSpPr/>
          <p:nvPr/>
        </p:nvSpPr>
        <p:spPr>
          <a:xfrm>
            <a:off x="6798150" y="2188825"/>
            <a:ext cx="1026900" cy="1027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82C10D41-5F36-0A49-BA86-638976FA1A93}"/>
              </a:ext>
            </a:extLst>
          </p:cNvPr>
          <p:cNvSpPr/>
          <p:nvPr/>
        </p:nvSpPr>
        <p:spPr>
          <a:xfrm>
            <a:off x="990600" y="971550"/>
            <a:ext cx="8001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 foundation 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of a great relationship:</a:t>
            </a:r>
          </a:p>
        </p:txBody>
      </p:sp>
      <p:pic>
        <p:nvPicPr>
          <p:cNvPr id="23" name="Gráfico 22" descr="Chat">
            <a:extLst>
              <a:ext uri="{FF2B5EF4-FFF2-40B4-BE49-F238E27FC236}">
                <a16:creationId xmlns:a16="http://schemas.microsoft.com/office/drawing/2014/main" id="{DA938190-AE3C-1E4B-B47B-84DF034FCA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34200" y="2343150"/>
            <a:ext cx="762000" cy="762000"/>
          </a:xfrm>
          <a:prstGeom prst="rect">
            <a:avLst/>
          </a:prstGeom>
        </p:spPr>
      </p:pic>
      <p:grpSp>
        <p:nvGrpSpPr>
          <p:cNvPr id="26" name="Agrupar 25">
            <a:extLst>
              <a:ext uri="{FF2B5EF4-FFF2-40B4-BE49-F238E27FC236}">
                <a16:creationId xmlns:a16="http://schemas.microsoft.com/office/drawing/2014/main" id="{E4560B05-67D0-7341-86EE-D518F66F6910}"/>
              </a:ext>
            </a:extLst>
          </p:cNvPr>
          <p:cNvGrpSpPr/>
          <p:nvPr/>
        </p:nvGrpSpPr>
        <p:grpSpPr>
          <a:xfrm>
            <a:off x="3959938" y="2188825"/>
            <a:ext cx="1842600" cy="1879725"/>
            <a:chOff x="3959938" y="2188825"/>
            <a:chExt cx="1842600" cy="1879725"/>
          </a:xfrm>
        </p:grpSpPr>
        <p:sp>
          <p:nvSpPr>
            <p:cNvPr id="6" name="Google Shape;73;p15">
              <a:extLst>
                <a:ext uri="{FF2B5EF4-FFF2-40B4-BE49-F238E27FC236}">
                  <a16:creationId xmlns:a16="http://schemas.microsoft.com/office/drawing/2014/main" id="{8B6C4F46-7F49-AF4A-BA42-F0F1019B7E8B}"/>
                </a:ext>
              </a:extLst>
            </p:cNvPr>
            <p:cNvSpPr txBox="1"/>
            <p:nvPr/>
          </p:nvSpPr>
          <p:spPr>
            <a:xfrm>
              <a:off x="3959938" y="3338950"/>
              <a:ext cx="1842600" cy="7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Calibri"/>
                </a:rPr>
                <a:t>Respect</a:t>
              </a:r>
              <a:endParaRPr sz="1600">
                <a:solidFill>
                  <a:schemeClr val="tx1">
                    <a:lumMod val="75000"/>
                    <a:lumOff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Calibri"/>
              </a:endParaRPr>
            </a:p>
          </p:txBody>
        </p:sp>
        <p:sp>
          <p:nvSpPr>
            <p:cNvPr id="10" name="Google Shape;77;p15">
              <a:extLst>
                <a:ext uri="{FF2B5EF4-FFF2-40B4-BE49-F238E27FC236}">
                  <a16:creationId xmlns:a16="http://schemas.microsoft.com/office/drawing/2014/main" id="{5213A5EE-4B8D-2144-9C6B-5C6927F7A4DE}"/>
                </a:ext>
              </a:extLst>
            </p:cNvPr>
            <p:cNvSpPr/>
            <p:nvPr/>
          </p:nvSpPr>
          <p:spPr>
            <a:xfrm>
              <a:off x="4367788" y="2188825"/>
              <a:ext cx="1026900" cy="10272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pic>
          <p:nvPicPr>
            <p:cNvPr id="25" name="Gráfico 24" descr="Aperto de mão">
              <a:extLst>
                <a:ext uri="{FF2B5EF4-FFF2-40B4-BE49-F238E27FC236}">
                  <a16:creationId xmlns:a16="http://schemas.microsoft.com/office/drawing/2014/main" id="{A8CE379E-EE4A-894D-BC1B-7449B24B91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462138" y="2283325"/>
              <a:ext cx="838200" cy="838200"/>
            </a:xfrm>
            <a:prstGeom prst="rect">
              <a:avLst/>
            </a:prstGeom>
          </p:spPr>
        </p:pic>
      </p:grpSp>
      <p:pic>
        <p:nvPicPr>
          <p:cNvPr id="28" name="Gráfico 27" descr="Mão aberta">
            <a:extLst>
              <a:ext uri="{FF2B5EF4-FFF2-40B4-BE49-F238E27FC236}">
                <a16:creationId xmlns:a16="http://schemas.microsoft.com/office/drawing/2014/main" id="{9ECD923F-7C1A-054A-A130-AAD560DE07E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133600" y="2419350"/>
            <a:ext cx="762000" cy="762000"/>
          </a:xfrm>
          <a:prstGeom prst="rect">
            <a:avLst/>
          </a:prstGeom>
        </p:spPr>
      </p:pic>
      <p:pic>
        <p:nvPicPr>
          <p:cNvPr id="30" name="Gráfico 29" descr="Coração">
            <a:extLst>
              <a:ext uri="{FF2B5EF4-FFF2-40B4-BE49-F238E27FC236}">
                <a16:creationId xmlns:a16="http://schemas.microsoft.com/office/drawing/2014/main" id="{49371789-EEA8-8145-B303-C745B4FFF19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438400" y="2343150"/>
            <a:ext cx="381000" cy="381000"/>
          </a:xfrm>
          <a:prstGeom prst="rect">
            <a:avLst/>
          </a:prstGeom>
        </p:spPr>
      </p:pic>
      <p:sp>
        <p:nvSpPr>
          <p:cNvPr id="17" name="Marcador de Posição do Número do Diapositivo 2">
            <a:extLst>
              <a:ext uri="{FF2B5EF4-FFF2-40B4-BE49-F238E27FC236}">
                <a16:creationId xmlns:a16="http://schemas.microsoft.com/office/drawing/2014/main" id="{90EA8A54-9544-2541-A91D-461764E099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4800" y="4705350"/>
            <a:ext cx="1060704" cy="308912"/>
          </a:xfrm>
        </p:spPr>
        <p:txBody>
          <a:bodyPr/>
          <a:lstStyle/>
          <a:p>
            <a:pPr algn="r"/>
            <a:fld id="{B908C39C-7168-4A13-8129-584DD1307393}" type="slidenum">
              <a:rPr lang="en-GB" smtClean="0"/>
              <a:pPr algn="r"/>
              <a:t>9</a:t>
            </a:fld>
            <a:r>
              <a:rPr lang="en-GB"/>
              <a:t>/20</a:t>
            </a:r>
          </a:p>
        </p:txBody>
      </p:sp>
    </p:spTree>
    <p:extLst>
      <p:ext uri="{BB962C8B-B14F-4D97-AF65-F5344CB8AC3E}">
        <p14:creationId xmlns:p14="http://schemas.microsoft.com/office/powerpoint/2010/main" val="1518875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Together">
      <a:dk1>
        <a:srgbClr val="000000"/>
      </a:dk1>
      <a:lt1>
        <a:srgbClr val="FFFFFF"/>
      </a:lt1>
      <a:dk2>
        <a:srgbClr val="262626"/>
      </a:dk2>
      <a:lt2>
        <a:srgbClr val="F2F2F2"/>
      </a:lt2>
      <a:accent1>
        <a:srgbClr val="008EDC"/>
      </a:accent1>
      <a:accent2>
        <a:srgbClr val="006AC3"/>
      </a:accent2>
      <a:accent3>
        <a:srgbClr val="737373"/>
      </a:accent3>
      <a:accent4>
        <a:srgbClr val="FEC400"/>
      </a:accent4>
      <a:accent5>
        <a:srgbClr val="00A648"/>
      </a:accent5>
      <a:accent6>
        <a:srgbClr val="FE9900"/>
      </a:accent6>
      <a:hlink>
        <a:srgbClr val="FF7D78"/>
      </a:hlink>
      <a:folHlink>
        <a:srgbClr val="9411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28fe294-5479-4ff3-b623-788f11fdcb40">
      <UserInfo>
        <DisplayName>Riadh Bounatirou</DisplayName>
        <AccountId>16</AccountId>
        <AccountType/>
      </UserInfo>
      <UserInfo>
        <DisplayName>Kathleen Doyle</DisplayName>
        <AccountId>21</AccountId>
        <AccountType/>
      </UserInfo>
      <UserInfo>
        <DisplayName>Milica Markovic</DisplayName>
        <AccountId>14</AccountId>
        <AccountType/>
      </UserInfo>
      <UserInfo>
        <DisplayName>Wenlong Xie</DisplayName>
        <AccountId>69</AccountId>
        <AccountType/>
      </UserInfo>
    </SharedWithUsers>
    <TaxCatchAll xmlns="985ec44e-1bab-4c0b-9df0-6ba128686fc9" xsi:nil="true"/>
    <lcf76f155ced4ddcb4097134ff3c332f xmlns="7800ef1f-0c7b-4a09-8df0-32a9f51d48b0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623F55F4D1444092E501448037235F" ma:contentTypeVersion="19" ma:contentTypeDescription="Create a new document." ma:contentTypeScope="" ma:versionID="f888ab982e9ec97842c04effb408e98f">
  <xsd:schema xmlns:xsd="http://www.w3.org/2001/XMLSchema" xmlns:xs="http://www.w3.org/2001/XMLSchema" xmlns:p="http://schemas.microsoft.com/office/2006/metadata/properties" xmlns:ns2="7800ef1f-0c7b-4a09-8df0-32a9f51d48b0" xmlns:ns3="528fe294-5479-4ff3-b623-788f11fdcb40" xmlns:ns4="985ec44e-1bab-4c0b-9df0-6ba128686fc9" targetNamespace="http://schemas.microsoft.com/office/2006/metadata/properties" ma:root="true" ma:fieldsID="6e7d27af604ccf4d7e4ed9110857035c" ns2:_="" ns3:_="" ns4:_="">
    <xsd:import namespace="7800ef1f-0c7b-4a09-8df0-32a9f51d48b0"/>
    <xsd:import namespace="528fe294-5479-4ff3-b623-788f11fdcb40"/>
    <xsd:import namespace="985ec44e-1bab-4c0b-9df0-6ba128686f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4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00ef1f-0c7b-4a09-8df0-32a9f51d48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8175662-8596-484a-92c7-351d01561e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8fe294-5479-4ff3-b623-788f11fdcb40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ec44e-1bab-4c0b-9df0-6ba128686fc9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d23a9e74-0329-4ce5-b9c9-f3719e57bd18}" ma:internalName="TaxCatchAll" ma:showField="CatchAllData" ma:web="528fe294-5479-4ff3-b623-788f11fdcb4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62BEBD5-4BC9-4AB0-9EF5-2F006EFCEF1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C894787-7BFE-4B79-9874-F697D45FD730}">
  <ds:schemaRefs>
    <ds:schemaRef ds:uri="http://schemas.openxmlformats.org/package/2006/metadata/core-properties"/>
    <ds:schemaRef ds:uri="http://purl.org/dc/elements/1.1/"/>
    <ds:schemaRef ds:uri="7800ef1f-0c7b-4a09-8df0-32a9f51d48b0"/>
    <ds:schemaRef ds:uri="http://schemas.microsoft.com/office/2006/metadata/properties"/>
    <ds:schemaRef ds:uri="http://purl.org/dc/terms/"/>
    <ds:schemaRef ds:uri="http://schemas.microsoft.com/office/infopath/2007/PartnerControls"/>
    <ds:schemaRef ds:uri="985ec44e-1bab-4c0b-9df0-6ba128686fc9"/>
    <ds:schemaRef ds:uri="http://schemas.microsoft.com/office/2006/documentManagement/types"/>
    <ds:schemaRef ds:uri="528fe294-5479-4ff3-b623-788f11fdcb40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04E493E-CC7D-4B94-8B19-4447E133BA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00ef1f-0c7b-4a09-8df0-32a9f51d48b0"/>
    <ds:schemaRef ds:uri="528fe294-5479-4ff3-b623-788f11fdcb40"/>
    <ds:schemaRef ds:uri="985ec44e-1bab-4c0b-9df0-6ba128686f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2846</TotalTime>
  <Words>721</Words>
  <Application>Microsoft Office PowerPoint</Application>
  <PresentationFormat>全屏显示(16:9)</PresentationFormat>
  <Paragraphs>170</Paragraphs>
  <Slides>15</Slides>
  <Notes>15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6" baseType="lpstr">
      <vt:lpstr>Office Theme</vt:lpstr>
      <vt:lpstr>PowerPoint 演示文稿</vt:lpstr>
      <vt:lpstr>Agenda</vt:lpstr>
      <vt:lpstr>PowerPoint 演示文稿</vt:lpstr>
      <vt:lpstr>PowerPoint 演示文稿</vt:lpstr>
      <vt:lpstr>Resources</vt:lpstr>
      <vt:lpstr>Important Pairing Tips </vt:lpstr>
      <vt:lpstr>Networking Overview </vt:lpstr>
      <vt:lpstr>What makes a good mentor?</vt:lpstr>
      <vt:lpstr>Best practices</vt:lpstr>
      <vt:lpstr>Best practices for mentoring</vt:lpstr>
      <vt:lpstr>Best practices</vt:lpstr>
      <vt:lpstr>Best practices for mentoring</vt:lpstr>
      <vt:lpstr>PowerPoint 演示文稿</vt:lpstr>
      <vt:lpstr>PowerPoint 演示文稿</vt:lpstr>
      <vt:lpstr>PowerPoint 演示文稿</vt:lpstr>
    </vt:vector>
  </TitlesOfParts>
  <Company>United Nations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Examinations and Tests Section 2015 Projects and Deliverables</dc:title>
  <dc:creator>Chenghui Xu</dc:creator>
  <cp:lastModifiedBy>Diana Guiu</cp:lastModifiedBy>
  <cp:revision>44</cp:revision>
  <cp:lastPrinted>2020-09-14T07:07:18Z</cp:lastPrinted>
  <dcterms:created xsi:type="dcterms:W3CDTF">2015-06-26T14:39:17Z</dcterms:created>
  <dcterms:modified xsi:type="dcterms:W3CDTF">2022-12-01T18:31:47Z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0x010100E4623F55F4D1444092E501448037235F</vt:lpwstr>
  </property>
  <property fmtid="{D5CDD505-2E9C-101B-9397-08002B2CF9AE}" pid="3" name="MediaServiceImageTags">
    <vt:lpwstr/>
  </property>
</Properties>
</file>